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2" r:id="rId2"/>
  </p:sldMasterIdLst>
  <p:notesMasterIdLst>
    <p:notesMasterId r:id="rId23"/>
  </p:notesMasterIdLst>
  <p:sldIdLst>
    <p:sldId id="257" r:id="rId3"/>
    <p:sldId id="258" r:id="rId4"/>
    <p:sldId id="278" r:id="rId5"/>
    <p:sldId id="265" r:id="rId6"/>
    <p:sldId id="266" r:id="rId7"/>
    <p:sldId id="269" r:id="rId8"/>
    <p:sldId id="267" r:id="rId9"/>
    <p:sldId id="261" r:id="rId10"/>
    <p:sldId id="268" r:id="rId11"/>
    <p:sldId id="274" r:id="rId12"/>
    <p:sldId id="270" r:id="rId13"/>
    <p:sldId id="275" r:id="rId14"/>
    <p:sldId id="262" r:id="rId15"/>
    <p:sldId id="263" r:id="rId16"/>
    <p:sldId id="273" r:id="rId17"/>
    <p:sldId id="276" r:id="rId18"/>
    <p:sldId id="271" r:id="rId19"/>
    <p:sldId id="259" r:id="rId20"/>
    <p:sldId id="26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84"/>
  </p:normalViewPr>
  <p:slideViewPr>
    <p:cSldViewPr snapToGrid="0">
      <p:cViewPr varScale="1">
        <p:scale>
          <a:sx n="108" d="100"/>
          <a:sy n="108" d="100"/>
        </p:scale>
        <p:origin x="6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5B05F-AB61-411F-BC2F-E26B6376417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866A84-7237-4F71-B2B7-BBCCCBA0FD54}">
      <dgm:prSet custT="1"/>
      <dgm:spPr>
        <a:solidFill>
          <a:schemeClr val="bg1">
            <a:alpha val="58589"/>
          </a:schemeClr>
        </a:solidFill>
      </dgm:spPr>
      <dgm:t>
        <a:bodyPr/>
        <a:lstStyle/>
        <a:p>
          <a:r>
            <a:rPr lang="en-US" sz="3600" b="1" i="0" baseline="0" dirty="0"/>
            <a:t>422 </a:t>
          </a:r>
        </a:p>
        <a:p>
          <a:r>
            <a:rPr lang="en-US" sz="1400" b="0" i="0" baseline="0" dirty="0"/>
            <a:t>Approved volunteers for Rock Creek Elementary </a:t>
          </a:r>
          <a:endParaRPr lang="en-US" sz="1400" dirty="0"/>
        </a:p>
      </dgm:t>
    </dgm:pt>
    <dgm:pt modelId="{A065EEBC-CC15-4759-990D-2733B03250FC}" type="parTrans" cxnId="{97434629-91DC-47CC-A029-9F30B5B31999}">
      <dgm:prSet/>
      <dgm:spPr/>
      <dgm:t>
        <a:bodyPr/>
        <a:lstStyle/>
        <a:p>
          <a:endParaRPr lang="en-US"/>
        </a:p>
      </dgm:t>
    </dgm:pt>
    <dgm:pt modelId="{2960AF61-3D52-4163-A0CE-B23127169A70}" type="sibTrans" cxnId="{97434629-91DC-47CC-A029-9F30B5B31999}">
      <dgm:prSet/>
      <dgm:spPr/>
      <dgm:t>
        <a:bodyPr/>
        <a:lstStyle/>
        <a:p>
          <a:endParaRPr lang="en-US"/>
        </a:p>
      </dgm:t>
    </dgm:pt>
    <dgm:pt modelId="{F79BEFB6-91CD-4A36-AA5B-BF00EA906110}">
      <dgm:prSet custT="1"/>
      <dgm:spPr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19431" tIns="125364" rIns="119431" bIns="125364" numCol="1" spcCol="1270" anchor="ctr" anchorCtr="0"/>
        <a:lstStyle/>
        <a:p>
          <a:r>
            <a:rPr lang="en-US" sz="3600" b="1" i="0" kern="1200" baseline="0" dirty="0">
              <a:solidFill>
                <a:prstClr val="white"/>
              </a:solidFill>
              <a:latin typeface="Rockwell" panose="02060603020205020403"/>
              <a:ea typeface="+mn-ea"/>
              <a:cs typeface="+mn-cs"/>
            </a:rPr>
            <a:t>16,000</a:t>
          </a:r>
        </a:p>
        <a:p>
          <a:r>
            <a:rPr lang="en-US" sz="1300" b="0" i="0" kern="1200" baseline="0" dirty="0">
              <a:solidFill>
                <a:prstClr val="white"/>
              </a:solidFill>
              <a:latin typeface="Rockwell" panose="02060603020205020403"/>
              <a:ea typeface="+mn-ea"/>
              <a:cs typeface="+mn-cs"/>
            </a:rPr>
            <a:t>Individual Logins.  Tens</a:t>
          </a:r>
          <a:r>
            <a:rPr lang="en-US" sz="1300" b="0" i="0" kern="1200" baseline="0" dirty="0"/>
            <a:t> of thousand of hours logged</a:t>
          </a:r>
          <a:endParaRPr lang="en-US" sz="1300" kern="1200" dirty="0"/>
        </a:p>
      </dgm:t>
    </dgm:pt>
    <dgm:pt modelId="{6313DDB9-9BA1-456C-B0E8-1CA967FC480F}" type="parTrans" cxnId="{83FD87D2-D3F5-4EAB-A652-F24A9EBCC09A}">
      <dgm:prSet/>
      <dgm:spPr/>
      <dgm:t>
        <a:bodyPr/>
        <a:lstStyle/>
        <a:p>
          <a:endParaRPr lang="en-US"/>
        </a:p>
      </dgm:t>
    </dgm:pt>
    <dgm:pt modelId="{59CA8279-931D-4E38-B267-DB6F8C5B5209}" type="sibTrans" cxnId="{83FD87D2-D3F5-4EAB-A652-F24A9EBCC09A}">
      <dgm:prSet/>
      <dgm:spPr/>
      <dgm:t>
        <a:bodyPr/>
        <a:lstStyle/>
        <a:p>
          <a:endParaRPr lang="en-US"/>
        </a:p>
      </dgm:t>
    </dgm:pt>
    <dgm:pt modelId="{CABCD1F4-6C6A-4601-B796-4B5F150718ED}">
      <dgm:prSet custT="1"/>
      <dgm:spPr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19314" tIns="125241" rIns="119314" bIns="125241" numCol="1" spcCol="1270" anchor="ctr" anchorCtr="0"/>
        <a:lstStyle/>
        <a:p>
          <a:pPr algn="ctr"/>
          <a:r>
            <a:rPr lang="en-US" sz="3600" b="1" i="0" kern="1200" baseline="0" dirty="0"/>
            <a:t>Learnings from the year:</a:t>
          </a:r>
          <a:endParaRPr lang="en-US" sz="3600" b="1" kern="1200" dirty="0"/>
        </a:p>
      </dgm:t>
    </dgm:pt>
    <dgm:pt modelId="{59D0F9C7-582B-41C4-A47E-15DAB5E2690C}" type="parTrans" cxnId="{5F7D1A1C-93B3-4609-9C97-AB9FAC5C729B}">
      <dgm:prSet/>
      <dgm:spPr/>
      <dgm:t>
        <a:bodyPr/>
        <a:lstStyle/>
        <a:p>
          <a:endParaRPr lang="en-US"/>
        </a:p>
      </dgm:t>
    </dgm:pt>
    <dgm:pt modelId="{1995EF60-6F37-41C9-BA5E-F52D87775AFA}" type="sibTrans" cxnId="{5F7D1A1C-93B3-4609-9C97-AB9FAC5C729B}">
      <dgm:prSet/>
      <dgm:spPr/>
      <dgm:t>
        <a:bodyPr/>
        <a:lstStyle/>
        <a:p>
          <a:endParaRPr lang="en-US"/>
        </a:p>
      </dgm:t>
    </dgm:pt>
    <dgm:pt modelId="{93E6AC0A-91AC-4958-A1F2-221C66BEC0E2}">
      <dgm:prSet custT="1"/>
      <dgm:spPr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19314" tIns="125241" rIns="119314" bIns="125241" numCol="1" spcCol="1270" anchor="ctr" anchorCtr="0"/>
        <a:lstStyle/>
        <a:p>
          <a:pPr algn="ctr"/>
          <a:r>
            <a:rPr lang="en-US" sz="1400" b="0" i="0" kern="1200" baseline="0" dirty="0"/>
            <a:t>Sending a single event focused reminder email 3-7 days before the event yielded the best </a:t>
          </a:r>
          <a:r>
            <a:rPr lang="en-US" sz="1400" b="0" i="0" kern="1200" baseline="0" dirty="0">
              <a:solidFill>
                <a:prstClr val="white"/>
              </a:solidFill>
              <a:latin typeface="Rockwell" panose="02060603020205020403"/>
              <a:ea typeface="+mn-ea"/>
              <a:cs typeface="+mn-cs"/>
            </a:rPr>
            <a:t>sign</a:t>
          </a:r>
          <a:r>
            <a:rPr lang="en-US" sz="1400" b="0" i="0" kern="1200" baseline="0" dirty="0"/>
            <a:t> ups</a:t>
          </a:r>
          <a:endParaRPr lang="en-US" sz="1400" kern="1200" dirty="0"/>
        </a:p>
      </dgm:t>
    </dgm:pt>
    <dgm:pt modelId="{A6E5D195-AE4D-4702-9C77-6997A87A6EAF}" type="parTrans" cxnId="{02E102B4-4A24-427E-AFE8-30000C81C9BC}">
      <dgm:prSet/>
      <dgm:spPr/>
      <dgm:t>
        <a:bodyPr/>
        <a:lstStyle/>
        <a:p>
          <a:endParaRPr lang="en-US"/>
        </a:p>
      </dgm:t>
    </dgm:pt>
    <dgm:pt modelId="{842E3E2A-4A19-4BA4-952F-8F0D45E3D4DF}" type="sibTrans" cxnId="{02E102B4-4A24-427E-AFE8-30000C81C9BC}">
      <dgm:prSet/>
      <dgm:spPr/>
      <dgm:t>
        <a:bodyPr/>
        <a:lstStyle/>
        <a:p>
          <a:endParaRPr lang="en-US"/>
        </a:p>
      </dgm:t>
    </dgm:pt>
    <dgm:pt modelId="{2662E737-F840-8C4F-BFCC-0FD6BF85CAA3}">
      <dgm:prSet custT="1"/>
      <dgm:spPr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19314" tIns="125241" rIns="119314" bIns="125241" numCol="1" spcCol="1270" anchor="ctr" anchorCtr="0"/>
        <a:lstStyle/>
        <a:p>
          <a:pPr algn="ctr"/>
          <a:r>
            <a:rPr lang="en-US" sz="1400" b="0" i="0" kern="1200" baseline="0" dirty="0"/>
            <a:t>More specifications in descriptions such as limitations, and where to meet is helpful</a:t>
          </a:r>
          <a:endParaRPr lang="en-US" sz="1400" kern="1200" dirty="0"/>
        </a:p>
      </dgm:t>
    </dgm:pt>
    <dgm:pt modelId="{B5AC2D1B-B1F4-D949-AB49-1807026677BA}" type="parTrans" cxnId="{13A2961F-DC13-1943-97F4-EE90FF12AAD6}">
      <dgm:prSet/>
      <dgm:spPr/>
      <dgm:t>
        <a:bodyPr/>
        <a:lstStyle/>
        <a:p>
          <a:endParaRPr lang="en-US"/>
        </a:p>
      </dgm:t>
    </dgm:pt>
    <dgm:pt modelId="{E336EAB5-4A12-AF43-B6AC-27AA5F02E837}" type="sibTrans" cxnId="{13A2961F-DC13-1943-97F4-EE90FF12AAD6}">
      <dgm:prSet/>
      <dgm:spPr/>
      <dgm:t>
        <a:bodyPr/>
        <a:lstStyle/>
        <a:p>
          <a:endParaRPr lang="en-US"/>
        </a:p>
      </dgm:t>
    </dgm:pt>
    <dgm:pt modelId="{6706EAAB-CDE1-634A-A777-8382B59138A4}">
      <dgm:prSet custT="1"/>
      <dgm:spPr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19314" tIns="125241" rIns="119314" bIns="125241" numCol="1" spcCol="1270" anchor="ctr" anchorCtr="0"/>
        <a:lstStyle/>
        <a:p>
          <a:pPr algn="ctr"/>
          <a:endParaRPr lang="en-US" sz="1400" kern="1200" dirty="0"/>
        </a:p>
      </dgm:t>
    </dgm:pt>
    <dgm:pt modelId="{26CEE187-C9A3-A94F-8D02-4DBB07A64B0B}" type="parTrans" cxnId="{74F5C96C-C107-8E41-A9AD-68323F42744F}">
      <dgm:prSet/>
      <dgm:spPr/>
      <dgm:t>
        <a:bodyPr/>
        <a:lstStyle/>
        <a:p>
          <a:endParaRPr lang="en-US"/>
        </a:p>
      </dgm:t>
    </dgm:pt>
    <dgm:pt modelId="{8A6C6AF4-110E-D94E-BF9F-F0F66B9AFAB7}" type="sibTrans" cxnId="{74F5C96C-C107-8E41-A9AD-68323F42744F}">
      <dgm:prSet/>
      <dgm:spPr/>
      <dgm:t>
        <a:bodyPr/>
        <a:lstStyle/>
        <a:p>
          <a:endParaRPr lang="en-US"/>
        </a:p>
      </dgm:t>
    </dgm:pt>
    <dgm:pt modelId="{15424DD8-7672-F340-9D57-D57C0DBF336C}">
      <dgm:prSet custT="1"/>
      <dgm:spPr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19314" tIns="125241" rIns="119314" bIns="125241" numCol="1" spcCol="1270" anchor="ctr" anchorCtr="0"/>
        <a:lstStyle/>
        <a:p>
          <a:pPr algn="ctr"/>
          <a:r>
            <a:rPr lang="en-US" sz="1400" kern="1200" dirty="0"/>
            <a:t>Have volunteer opportunities pre-loaded in Better Impact at the start of the year</a:t>
          </a:r>
        </a:p>
      </dgm:t>
    </dgm:pt>
    <dgm:pt modelId="{870BB052-F97E-EA44-85EB-9DB9B63F0275}" type="parTrans" cxnId="{2D25827A-33AA-5340-8855-5EC7ACAEFC60}">
      <dgm:prSet/>
      <dgm:spPr/>
      <dgm:t>
        <a:bodyPr/>
        <a:lstStyle/>
        <a:p>
          <a:endParaRPr lang="en-US"/>
        </a:p>
      </dgm:t>
    </dgm:pt>
    <dgm:pt modelId="{C6554A42-2A37-9F49-997D-5E9448CA4A2C}" type="sibTrans" cxnId="{2D25827A-33AA-5340-8855-5EC7ACAEFC60}">
      <dgm:prSet/>
      <dgm:spPr/>
      <dgm:t>
        <a:bodyPr/>
        <a:lstStyle/>
        <a:p>
          <a:endParaRPr lang="en-US"/>
        </a:p>
      </dgm:t>
    </dgm:pt>
    <dgm:pt modelId="{037F6853-0074-0142-AC47-E24F5E9C7ABB}">
      <dgm:prSet custT="1"/>
      <dgm:spPr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19314" tIns="125241" rIns="119314" bIns="125241" numCol="1" spcCol="1270" anchor="ctr" anchorCtr="0"/>
        <a:lstStyle/>
        <a:p>
          <a:pPr algn="ctr"/>
          <a:endParaRPr lang="en-US" sz="1400" kern="1200" dirty="0"/>
        </a:p>
      </dgm:t>
    </dgm:pt>
    <dgm:pt modelId="{558FBC43-4FAB-E942-A85E-61F3C8F13690}" type="parTrans" cxnId="{339C7889-E93A-7B47-AF47-635AB76F48E2}">
      <dgm:prSet/>
      <dgm:spPr/>
      <dgm:t>
        <a:bodyPr/>
        <a:lstStyle/>
        <a:p>
          <a:endParaRPr lang="en-US"/>
        </a:p>
      </dgm:t>
    </dgm:pt>
    <dgm:pt modelId="{7C1BDA46-3B0D-4649-8B09-21652CE73936}" type="sibTrans" cxnId="{339C7889-E93A-7B47-AF47-635AB76F48E2}">
      <dgm:prSet/>
      <dgm:spPr/>
      <dgm:t>
        <a:bodyPr/>
        <a:lstStyle/>
        <a:p>
          <a:endParaRPr lang="en-US"/>
        </a:p>
      </dgm:t>
    </dgm:pt>
    <dgm:pt modelId="{C34D67F4-9EE3-854E-9559-C185D003E064}" type="pres">
      <dgm:prSet presAssocID="{79E5B05F-AB61-411F-BC2F-E26B63764173}" presName="Name0" presStyleCnt="0">
        <dgm:presLayoutVars>
          <dgm:dir/>
          <dgm:resizeHandles val="exact"/>
        </dgm:presLayoutVars>
      </dgm:prSet>
      <dgm:spPr/>
    </dgm:pt>
    <dgm:pt modelId="{F76008FB-DC2A-0A4C-AD53-4500EB4EB65C}" type="pres">
      <dgm:prSet presAssocID="{17866A84-7237-4F71-B2B7-BBCCCBA0FD54}" presName="node" presStyleLbl="node1" presStyleIdx="0" presStyleCnt="3">
        <dgm:presLayoutVars>
          <dgm:bulletEnabled val="1"/>
        </dgm:presLayoutVars>
      </dgm:prSet>
      <dgm:spPr/>
    </dgm:pt>
    <dgm:pt modelId="{A65298E3-2D4F-1947-8D17-491B40E10A2C}" type="pres">
      <dgm:prSet presAssocID="{2960AF61-3D52-4163-A0CE-B23127169A70}" presName="sibTrans" presStyleLbl="sibTrans1D1" presStyleIdx="0" presStyleCnt="2"/>
      <dgm:spPr/>
    </dgm:pt>
    <dgm:pt modelId="{C2544BD6-7553-B94B-AAC0-CDE891355998}" type="pres">
      <dgm:prSet presAssocID="{2960AF61-3D52-4163-A0CE-B23127169A70}" presName="connectorText" presStyleLbl="sibTrans1D1" presStyleIdx="0" presStyleCnt="2"/>
      <dgm:spPr/>
    </dgm:pt>
    <dgm:pt modelId="{D41ECB03-C83D-4341-8A4D-24E571A8662C}" type="pres">
      <dgm:prSet presAssocID="{F79BEFB6-91CD-4A36-AA5B-BF00EA906110}" presName="node" presStyleLbl="node1" presStyleIdx="1" presStyleCnt="3">
        <dgm:presLayoutVars>
          <dgm:bulletEnabled val="1"/>
        </dgm:presLayoutVars>
      </dgm:prSet>
      <dgm:spPr>
        <a:xfrm>
          <a:off x="2998212" y="115115"/>
          <a:ext cx="2437323" cy="1462394"/>
        </a:xfrm>
        <a:prstGeom prst="rect">
          <a:avLst/>
        </a:prstGeom>
      </dgm:spPr>
    </dgm:pt>
    <dgm:pt modelId="{12601F32-45AF-A348-8895-244E770A6ED9}" type="pres">
      <dgm:prSet presAssocID="{59CA8279-931D-4E38-B267-DB6F8C5B5209}" presName="sibTrans" presStyleLbl="sibTrans1D1" presStyleIdx="1" presStyleCnt="2"/>
      <dgm:spPr/>
    </dgm:pt>
    <dgm:pt modelId="{EE948D89-7373-6E49-9074-868EC3FFE330}" type="pres">
      <dgm:prSet presAssocID="{59CA8279-931D-4E38-B267-DB6F8C5B5209}" presName="connectorText" presStyleLbl="sibTrans1D1" presStyleIdx="1" presStyleCnt="2"/>
      <dgm:spPr/>
    </dgm:pt>
    <dgm:pt modelId="{8EC3C7DB-411D-7D49-9B56-F5EFF1430FDC}" type="pres">
      <dgm:prSet presAssocID="{CABCD1F4-6C6A-4601-B796-4B5F150718ED}" presName="node" presStyleLbl="node1" presStyleIdx="2" presStyleCnt="3" custScaleX="247585" custScaleY="180359">
        <dgm:presLayoutVars>
          <dgm:bulletEnabled val="1"/>
        </dgm:presLayoutVars>
      </dgm:prSet>
      <dgm:spPr>
        <a:xfrm>
          <a:off x="2961" y="2137820"/>
          <a:ext cx="5437521" cy="1460966"/>
        </a:xfrm>
        <a:prstGeom prst="rect">
          <a:avLst/>
        </a:prstGeom>
      </dgm:spPr>
    </dgm:pt>
  </dgm:ptLst>
  <dgm:cxnLst>
    <dgm:cxn modelId="{0B088609-80C6-BB49-BECA-0D1A4012DD79}" type="presOf" srcId="{2960AF61-3D52-4163-A0CE-B23127169A70}" destId="{A65298E3-2D4F-1947-8D17-491B40E10A2C}" srcOrd="0" destOrd="0" presId="urn:microsoft.com/office/officeart/2016/7/layout/RepeatingBendingProcessNew"/>
    <dgm:cxn modelId="{17985C0A-CD77-2747-9FB6-5D9B9E4548F0}" type="presOf" srcId="{79E5B05F-AB61-411F-BC2F-E26B63764173}" destId="{C34D67F4-9EE3-854E-9559-C185D003E064}" srcOrd="0" destOrd="0" presId="urn:microsoft.com/office/officeart/2016/7/layout/RepeatingBendingProcessNew"/>
    <dgm:cxn modelId="{902B0010-991C-F145-8C6F-F2881B45AB71}" type="presOf" srcId="{F79BEFB6-91CD-4A36-AA5B-BF00EA906110}" destId="{D41ECB03-C83D-4341-8A4D-24E571A8662C}" srcOrd="0" destOrd="0" presId="urn:microsoft.com/office/officeart/2016/7/layout/RepeatingBendingProcessNew"/>
    <dgm:cxn modelId="{B57F1512-2DBE-1349-A7F1-0511AF836B67}" type="presOf" srcId="{037F6853-0074-0142-AC47-E24F5E9C7ABB}" destId="{8EC3C7DB-411D-7D49-9B56-F5EFF1430FDC}" srcOrd="0" destOrd="2" presId="urn:microsoft.com/office/officeart/2016/7/layout/RepeatingBendingProcessNew"/>
    <dgm:cxn modelId="{5F7D1A1C-93B3-4609-9C97-AB9FAC5C729B}" srcId="{79E5B05F-AB61-411F-BC2F-E26B63764173}" destId="{CABCD1F4-6C6A-4601-B796-4B5F150718ED}" srcOrd="2" destOrd="0" parTransId="{59D0F9C7-582B-41C4-A47E-15DAB5E2690C}" sibTransId="{1995EF60-6F37-41C9-BA5E-F52D87775AFA}"/>
    <dgm:cxn modelId="{E10E3B1F-55F6-7E47-89EB-70B5BB967512}" type="presOf" srcId="{59CA8279-931D-4E38-B267-DB6F8C5B5209}" destId="{EE948D89-7373-6E49-9074-868EC3FFE330}" srcOrd="1" destOrd="0" presId="urn:microsoft.com/office/officeart/2016/7/layout/RepeatingBendingProcessNew"/>
    <dgm:cxn modelId="{13A2961F-DC13-1943-97F4-EE90FF12AAD6}" srcId="{CABCD1F4-6C6A-4601-B796-4B5F150718ED}" destId="{2662E737-F840-8C4F-BFCC-0FD6BF85CAA3}" srcOrd="4" destOrd="0" parTransId="{B5AC2D1B-B1F4-D949-AB49-1807026677BA}" sibTransId="{E336EAB5-4A12-AF43-B6AC-27AA5F02E837}"/>
    <dgm:cxn modelId="{97434629-91DC-47CC-A029-9F30B5B31999}" srcId="{79E5B05F-AB61-411F-BC2F-E26B63764173}" destId="{17866A84-7237-4F71-B2B7-BBCCCBA0FD54}" srcOrd="0" destOrd="0" parTransId="{A065EEBC-CC15-4759-990D-2733B03250FC}" sibTransId="{2960AF61-3D52-4163-A0CE-B23127169A70}"/>
    <dgm:cxn modelId="{74F5C96C-C107-8E41-A9AD-68323F42744F}" srcId="{CABCD1F4-6C6A-4601-B796-4B5F150718ED}" destId="{6706EAAB-CDE1-634A-A777-8382B59138A4}" srcOrd="3" destOrd="0" parTransId="{26CEE187-C9A3-A94F-8D02-4DBB07A64B0B}" sibTransId="{8A6C6AF4-110E-D94E-BF9F-F0F66B9AFAB7}"/>
    <dgm:cxn modelId="{65497F72-3B9E-BD43-A21B-2C9C9B250A43}" type="presOf" srcId="{2960AF61-3D52-4163-A0CE-B23127169A70}" destId="{C2544BD6-7553-B94B-AAC0-CDE891355998}" srcOrd="1" destOrd="0" presId="urn:microsoft.com/office/officeart/2016/7/layout/RepeatingBendingProcessNew"/>
    <dgm:cxn modelId="{2D25827A-33AA-5340-8855-5EC7ACAEFC60}" srcId="{CABCD1F4-6C6A-4601-B796-4B5F150718ED}" destId="{15424DD8-7672-F340-9D57-D57C0DBF336C}" srcOrd="0" destOrd="0" parTransId="{870BB052-F97E-EA44-85EB-9DB9B63F0275}" sibTransId="{C6554A42-2A37-9F49-997D-5E9448CA4A2C}"/>
    <dgm:cxn modelId="{E352E47A-1E2A-8C44-87F5-A9FAF5067094}" type="presOf" srcId="{CABCD1F4-6C6A-4601-B796-4B5F150718ED}" destId="{8EC3C7DB-411D-7D49-9B56-F5EFF1430FDC}" srcOrd="0" destOrd="0" presId="urn:microsoft.com/office/officeart/2016/7/layout/RepeatingBendingProcessNew"/>
    <dgm:cxn modelId="{32FF8C84-9301-7F45-ADDE-8CD6EADEFEB7}" type="presOf" srcId="{15424DD8-7672-F340-9D57-D57C0DBF336C}" destId="{8EC3C7DB-411D-7D49-9B56-F5EFF1430FDC}" srcOrd="0" destOrd="1" presId="urn:microsoft.com/office/officeart/2016/7/layout/RepeatingBendingProcessNew"/>
    <dgm:cxn modelId="{339C7889-E93A-7B47-AF47-635AB76F48E2}" srcId="{CABCD1F4-6C6A-4601-B796-4B5F150718ED}" destId="{037F6853-0074-0142-AC47-E24F5E9C7ABB}" srcOrd="1" destOrd="0" parTransId="{558FBC43-4FAB-E942-A85E-61F3C8F13690}" sibTransId="{7C1BDA46-3B0D-4649-8B09-21652CE73936}"/>
    <dgm:cxn modelId="{02E102B4-4A24-427E-AFE8-30000C81C9BC}" srcId="{CABCD1F4-6C6A-4601-B796-4B5F150718ED}" destId="{93E6AC0A-91AC-4958-A1F2-221C66BEC0E2}" srcOrd="2" destOrd="0" parTransId="{A6E5D195-AE4D-4702-9C77-6997A87A6EAF}" sibTransId="{842E3E2A-4A19-4BA4-952F-8F0D45E3D4DF}"/>
    <dgm:cxn modelId="{5A2C3FB7-88C1-8D4C-B0B5-2C674B954C6E}" type="presOf" srcId="{59CA8279-931D-4E38-B267-DB6F8C5B5209}" destId="{12601F32-45AF-A348-8895-244E770A6ED9}" srcOrd="0" destOrd="0" presId="urn:microsoft.com/office/officeart/2016/7/layout/RepeatingBendingProcessNew"/>
    <dgm:cxn modelId="{4FE039BA-8316-6D44-B8F2-722011C91AF5}" type="presOf" srcId="{2662E737-F840-8C4F-BFCC-0FD6BF85CAA3}" destId="{8EC3C7DB-411D-7D49-9B56-F5EFF1430FDC}" srcOrd="0" destOrd="5" presId="urn:microsoft.com/office/officeart/2016/7/layout/RepeatingBendingProcessNew"/>
    <dgm:cxn modelId="{7400ABCB-472B-D44D-BCC2-3E3030B5D190}" type="presOf" srcId="{6706EAAB-CDE1-634A-A777-8382B59138A4}" destId="{8EC3C7DB-411D-7D49-9B56-F5EFF1430FDC}" srcOrd="0" destOrd="4" presId="urn:microsoft.com/office/officeart/2016/7/layout/RepeatingBendingProcessNew"/>
    <dgm:cxn modelId="{83FD87D2-D3F5-4EAB-A652-F24A9EBCC09A}" srcId="{79E5B05F-AB61-411F-BC2F-E26B63764173}" destId="{F79BEFB6-91CD-4A36-AA5B-BF00EA906110}" srcOrd="1" destOrd="0" parTransId="{6313DDB9-9BA1-456C-B0E8-1CA967FC480F}" sibTransId="{59CA8279-931D-4E38-B267-DB6F8C5B5209}"/>
    <dgm:cxn modelId="{060524D3-4BAF-3947-AF1D-0BFCBF934327}" type="presOf" srcId="{17866A84-7237-4F71-B2B7-BBCCCBA0FD54}" destId="{F76008FB-DC2A-0A4C-AD53-4500EB4EB65C}" srcOrd="0" destOrd="0" presId="urn:microsoft.com/office/officeart/2016/7/layout/RepeatingBendingProcessNew"/>
    <dgm:cxn modelId="{9A0888E0-BECC-6843-AE61-E4DE66D23A6B}" type="presOf" srcId="{93E6AC0A-91AC-4958-A1F2-221C66BEC0E2}" destId="{8EC3C7DB-411D-7D49-9B56-F5EFF1430FDC}" srcOrd="0" destOrd="3" presId="urn:microsoft.com/office/officeart/2016/7/layout/RepeatingBendingProcessNew"/>
    <dgm:cxn modelId="{BA4835AA-9C59-6145-84FE-8214FE5286E8}" type="presParOf" srcId="{C34D67F4-9EE3-854E-9559-C185D003E064}" destId="{F76008FB-DC2A-0A4C-AD53-4500EB4EB65C}" srcOrd="0" destOrd="0" presId="urn:microsoft.com/office/officeart/2016/7/layout/RepeatingBendingProcessNew"/>
    <dgm:cxn modelId="{54B11021-1A33-1240-B69F-6AD6B18AF118}" type="presParOf" srcId="{C34D67F4-9EE3-854E-9559-C185D003E064}" destId="{A65298E3-2D4F-1947-8D17-491B40E10A2C}" srcOrd="1" destOrd="0" presId="urn:microsoft.com/office/officeart/2016/7/layout/RepeatingBendingProcessNew"/>
    <dgm:cxn modelId="{1285F20B-D0C5-7948-8BDA-4BFCBFB394BC}" type="presParOf" srcId="{A65298E3-2D4F-1947-8D17-491B40E10A2C}" destId="{C2544BD6-7553-B94B-AAC0-CDE891355998}" srcOrd="0" destOrd="0" presId="urn:microsoft.com/office/officeart/2016/7/layout/RepeatingBendingProcessNew"/>
    <dgm:cxn modelId="{4E9A9B81-63BE-4B45-9A61-34C67A93F6E8}" type="presParOf" srcId="{C34D67F4-9EE3-854E-9559-C185D003E064}" destId="{D41ECB03-C83D-4341-8A4D-24E571A8662C}" srcOrd="2" destOrd="0" presId="urn:microsoft.com/office/officeart/2016/7/layout/RepeatingBendingProcessNew"/>
    <dgm:cxn modelId="{98DDDC86-7D9F-F948-9076-4AF4C3EA8322}" type="presParOf" srcId="{C34D67F4-9EE3-854E-9559-C185D003E064}" destId="{12601F32-45AF-A348-8895-244E770A6ED9}" srcOrd="3" destOrd="0" presId="urn:microsoft.com/office/officeart/2016/7/layout/RepeatingBendingProcessNew"/>
    <dgm:cxn modelId="{4935BA49-D5FB-D04F-A362-0BA4BDFF4366}" type="presParOf" srcId="{12601F32-45AF-A348-8895-244E770A6ED9}" destId="{EE948D89-7373-6E49-9074-868EC3FFE330}" srcOrd="0" destOrd="0" presId="urn:microsoft.com/office/officeart/2016/7/layout/RepeatingBendingProcessNew"/>
    <dgm:cxn modelId="{446EFC6A-8138-964F-B6CB-0DEF7F7B4EE8}" type="presParOf" srcId="{C34D67F4-9EE3-854E-9559-C185D003E064}" destId="{8EC3C7DB-411D-7D49-9B56-F5EFF1430FDC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298E3-2D4F-1947-8D17-491B40E10A2C}">
      <dsp:nvSpPr>
        <dsp:cNvPr id="0" name=""/>
        <dsp:cNvSpPr/>
      </dsp:nvSpPr>
      <dsp:spPr>
        <a:xfrm>
          <a:off x="2461090" y="698030"/>
          <a:ext cx="535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501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14459" y="740919"/>
        <a:ext cx="28280" cy="5661"/>
      </dsp:txXfrm>
    </dsp:sp>
    <dsp:sp modelId="{F76008FB-DC2A-0A4C-AD53-4500EB4EB65C}">
      <dsp:nvSpPr>
        <dsp:cNvPr id="0" name=""/>
        <dsp:cNvSpPr/>
      </dsp:nvSpPr>
      <dsp:spPr>
        <a:xfrm>
          <a:off x="3678" y="5987"/>
          <a:ext cx="2459212" cy="1475527"/>
        </a:xfrm>
        <a:prstGeom prst="rect">
          <a:avLst/>
        </a:prstGeom>
        <a:solidFill>
          <a:schemeClr val="bg1">
            <a:alpha val="5858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503" tIns="126490" rIns="120503" bIns="12649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 baseline="0" dirty="0"/>
            <a:t>422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baseline="0" dirty="0"/>
            <a:t>Approved volunteers for Rock Creek Elementary </a:t>
          </a:r>
          <a:endParaRPr lang="en-US" sz="1400" kern="1200" dirty="0"/>
        </a:p>
      </dsp:txBody>
      <dsp:txXfrm>
        <a:off x="3678" y="5987"/>
        <a:ext cx="2459212" cy="1475527"/>
      </dsp:txXfrm>
    </dsp:sp>
    <dsp:sp modelId="{12601F32-45AF-A348-8895-244E770A6ED9}">
      <dsp:nvSpPr>
        <dsp:cNvPr id="0" name=""/>
        <dsp:cNvSpPr/>
      </dsp:nvSpPr>
      <dsp:spPr>
        <a:xfrm>
          <a:off x="3047998" y="1479714"/>
          <a:ext cx="1210116" cy="535018"/>
        </a:xfrm>
        <a:custGeom>
          <a:avLst/>
          <a:gdLst/>
          <a:ahLst/>
          <a:cxnLst/>
          <a:rect l="0" t="0" r="0" b="0"/>
          <a:pathLst>
            <a:path>
              <a:moveTo>
                <a:pt x="1210116" y="0"/>
              </a:moveTo>
              <a:lnTo>
                <a:pt x="1210116" y="284609"/>
              </a:lnTo>
              <a:lnTo>
                <a:pt x="0" y="284609"/>
              </a:lnTo>
              <a:lnTo>
                <a:pt x="0" y="535018"/>
              </a:lnTo>
            </a:path>
          </a:pathLst>
        </a:custGeom>
        <a:noFill/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9662" y="1744393"/>
        <a:ext cx="66788" cy="5661"/>
      </dsp:txXfrm>
    </dsp:sp>
    <dsp:sp modelId="{D41ECB03-C83D-4341-8A4D-24E571A8662C}">
      <dsp:nvSpPr>
        <dsp:cNvPr id="0" name=""/>
        <dsp:cNvSpPr/>
      </dsp:nvSpPr>
      <dsp:spPr>
        <a:xfrm>
          <a:off x="3028509" y="5987"/>
          <a:ext cx="2459212" cy="1475527"/>
        </a:xfrm>
        <a:prstGeom prst="rect">
          <a:avLst/>
        </a:prstGeom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431" tIns="125364" rIns="119431" bIns="12536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 baseline="0" dirty="0">
              <a:solidFill>
                <a:prstClr val="white"/>
              </a:solidFill>
              <a:latin typeface="Rockwell" panose="02060603020205020403"/>
              <a:ea typeface="+mn-ea"/>
              <a:cs typeface="+mn-cs"/>
            </a:rPr>
            <a:t>16,000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baseline="0" dirty="0">
              <a:solidFill>
                <a:prstClr val="white"/>
              </a:solidFill>
              <a:latin typeface="Rockwell" panose="02060603020205020403"/>
              <a:ea typeface="+mn-ea"/>
              <a:cs typeface="+mn-cs"/>
            </a:rPr>
            <a:t>Individual Logins.  Tens</a:t>
          </a:r>
          <a:r>
            <a:rPr lang="en-US" sz="1300" b="0" i="0" kern="1200" baseline="0" dirty="0"/>
            <a:t> of thousand of hours logged</a:t>
          </a:r>
          <a:endParaRPr lang="en-US" sz="1300" kern="1200" dirty="0"/>
        </a:p>
      </dsp:txBody>
      <dsp:txXfrm>
        <a:off x="3028509" y="5987"/>
        <a:ext cx="2459212" cy="1475527"/>
      </dsp:txXfrm>
    </dsp:sp>
    <dsp:sp modelId="{8EC3C7DB-411D-7D49-9B56-F5EFF1430FDC}">
      <dsp:nvSpPr>
        <dsp:cNvPr id="0" name=""/>
        <dsp:cNvSpPr/>
      </dsp:nvSpPr>
      <dsp:spPr>
        <a:xfrm>
          <a:off x="3678" y="2047133"/>
          <a:ext cx="6088641" cy="2661246"/>
        </a:xfrm>
        <a:prstGeom prst="rect">
          <a:avLst/>
        </a:prstGeom>
        <a:solidFill>
          <a:schemeClr val="bg1">
            <a:alpha val="58589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314" tIns="125241" rIns="119314" bIns="125241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 baseline="0" dirty="0"/>
            <a:t>Learnings from the year:</a:t>
          </a:r>
          <a:endParaRPr lang="en-US" sz="3600" b="1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Have volunteer opportunities pre-loaded in Better Impact at the start of the year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baseline="0" dirty="0"/>
            <a:t>Sending a single event focused reminder email 3-7 days before the event yielded the best </a:t>
          </a:r>
          <a:r>
            <a:rPr lang="en-US" sz="1400" b="0" i="0" kern="1200" baseline="0" dirty="0">
              <a:solidFill>
                <a:prstClr val="white"/>
              </a:solidFill>
              <a:latin typeface="Rockwell" panose="02060603020205020403"/>
              <a:ea typeface="+mn-ea"/>
              <a:cs typeface="+mn-cs"/>
            </a:rPr>
            <a:t>sign</a:t>
          </a:r>
          <a:r>
            <a:rPr lang="en-US" sz="1400" b="0" i="0" kern="1200" baseline="0" dirty="0"/>
            <a:t> ups</a:t>
          </a:r>
          <a:endParaRPr 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baseline="0" dirty="0"/>
            <a:t>More specifications in descriptions such as limitations, and where to meet is helpful</a:t>
          </a:r>
          <a:endParaRPr lang="en-US" sz="1400" kern="1200" dirty="0"/>
        </a:p>
      </dsp:txBody>
      <dsp:txXfrm>
        <a:off x="3678" y="2047133"/>
        <a:ext cx="6088641" cy="2661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F6F1-48D6-8940-9A0A-7F63AFBEE1D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0377E-1E3A-714A-A7DE-88E35161C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3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Secretary Dates of </a:t>
            </a:r>
            <a:r>
              <a:rPr lang="en-US"/>
              <a:t>Meetings and Minutes</a:t>
            </a: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e4e221a8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e4e221a8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39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e4e221a8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e4e221a8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54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" name="Google Shape;16;p5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sz="8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" name="Google Shape;20;p5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21" name="Google Shape;21;p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026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222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6" name="Google Shape;36;p8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7" name="Google Shape;37;p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38" name="Google Shape;38;p8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Google Shape;39;p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8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4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24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076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34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85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365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6pPr>
            <a:lvl7pPr marL="3200400" lvl="6" indent="-3365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7pPr>
            <a:lvl8pPr marL="3657600" lvl="7" indent="-3365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8pPr>
            <a:lvl9pPr marL="4114800" lvl="8" indent="-33655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Char char="▪"/>
              <a:defRPr sz="20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" name="Google Shape;74;p12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5" name="Google Shape;75;p1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467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>
            <a:spLocks noGrp="1"/>
          </p:cNvSpPr>
          <p:nvPr>
            <p:ph type="pic" idx="2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" name="Google Shape;84;p13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Google Shape;85;p1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25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769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04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6/14/23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sz="5400" b="0" i="0" u="none" strike="noStrike" cap="non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10" name="Google Shape;10;p4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Google Shape;11;p4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2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endParaRPr sz="20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12" name="Google Shape;12;p4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026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1.wdp"/><Relationship Id="rId7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fif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3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sv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3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57" name="Rectangle 38">
            <a:extLst>
              <a:ext uri="{FF2B5EF4-FFF2-40B4-BE49-F238E27FC236}">
                <a16:creationId xmlns:a16="http://schemas.microsoft.com/office/drawing/2014/main" id="{F4664CB4-B2D2-4732-AB2C-939321E9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D03168EC-D910-4109-8158-A433124BB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2">
            <a:extLst>
              <a:ext uri="{FF2B5EF4-FFF2-40B4-BE49-F238E27FC236}">
                <a16:creationId xmlns:a16="http://schemas.microsoft.com/office/drawing/2014/main" id="{52EB50A5-ED88-4DB9-A0A0-1370FEEE6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3" y="1110053"/>
            <a:ext cx="663143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C4B3D-406F-465C-B096-DCE07A91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33" y="1484779"/>
            <a:ext cx="6631431" cy="33579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Rock creek elementary</a:t>
            </a:r>
            <a:br>
              <a:rPr lang="en-US" sz="6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r>
              <a:rPr lang="en-US" sz="8800" dirty="0">
                <a:solidFill>
                  <a:schemeClr val="accent2"/>
                </a:solidFill>
              </a:rPr>
              <a:t>p</a:t>
            </a:r>
            <a:r>
              <a:rPr lang="en-US" sz="6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arent </a:t>
            </a:r>
            <a:r>
              <a:rPr lang="en-US" sz="8900" dirty="0">
                <a:solidFill>
                  <a:schemeClr val="accent2"/>
                </a:solidFill>
              </a:rPr>
              <a:t>t</a:t>
            </a:r>
            <a:r>
              <a:rPr lang="en-US" sz="6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eacher </a:t>
            </a:r>
            <a:r>
              <a:rPr lang="en-US" sz="8900" dirty="0">
                <a:solidFill>
                  <a:schemeClr val="accent2"/>
                </a:solidFill>
              </a:rPr>
              <a:t>c</a:t>
            </a:r>
            <a:r>
              <a:rPr lang="en-US" sz="62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lub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684E2-E0EB-782D-7A43-FFAAB648F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6387" y="4185125"/>
            <a:ext cx="5965470" cy="6687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2022-2023 Year End Review</a:t>
            </a:r>
          </a:p>
        </p:txBody>
      </p:sp>
      <p:pic>
        <p:nvPicPr>
          <p:cNvPr id="5" name="Graphic 4" descr="Rocket outline">
            <a:extLst>
              <a:ext uri="{FF2B5EF4-FFF2-40B4-BE49-F238E27FC236}">
                <a16:creationId xmlns:a16="http://schemas.microsoft.com/office/drawing/2014/main" id="{FC6DD518-0A67-FB20-F420-1FE63A40B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5117" y="1702032"/>
            <a:ext cx="3416725" cy="3416725"/>
          </a:xfrm>
          <a:prstGeom prst="rect">
            <a:avLst/>
          </a:prstGeom>
        </p:spPr>
      </p:pic>
      <p:sp>
        <p:nvSpPr>
          <p:cNvPr id="60" name="Rectangle 44">
            <a:extLst>
              <a:ext uri="{FF2B5EF4-FFF2-40B4-BE49-F238E27FC236}">
                <a16:creationId xmlns:a16="http://schemas.microsoft.com/office/drawing/2014/main" id="{0AA47C27-8894-42A7-8D01-C902DA9B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46">
            <a:extLst>
              <a:ext uri="{FF2B5EF4-FFF2-40B4-BE49-F238E27FC236}">
                <a16:creationId xmlns:a16="http://schemas.microsoft.com/office/drawing/2014/main" id="{8B4BD81D-EAC7-4C48-A5FD-A1156EC84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62" name="Oval 47">
              <a:extLst>
                <a:ext uri="{FF2B5EF4-FFF2-40B4-BE49-F238E27FC236}">
                  <a16:creationId xmlns:a16="http://schemas.microsoft.com/office/drawing/2014/main" id="{9CAF43F4-8892-4C5D-A8ED-C423F5175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3" name="Oval 48">
              <a:extLst>
                <a:ext uri="{FF2B5EF4-FFF2-40B4-BE49-F238E27FC236}">
                  <a16:creationId xmlns:a16="http://schemas.microsoft.com/office/drawing/2014/main" id="{2D028E2F-5F35-49A4-86F5-81814931EB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145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FF5AC-659F-3878-0CC8-50F24499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en-US" sz="4800" b="0" i="0" dirty="0">
                <a:solidFill>
                  <a:srgbClr val="FFFFFF"/>
                </a:solidFill>
                <a:effectLst/>
                <a:latin typeface="+mn-lt"/>
              </a:rPr>
              <a:t>School Day </a:t>
            </a:r>
            <a:r>
              <a:rPr lang="en-US" sz="2800" b="0" i="0" dirty="0">
                <a:solidFill>
                  <a:srgbClr val="FFFFFF"/>
                </a:solidFill>
                <a:effectLst/>
                <a:latin typeface="+mn-lt"/>
              </a:rPr>
              <a:t>Enrichment + Fun </a:t>
            </a:r>
            <a:r>
              <a:rPr lang="en-US" sz="4800" b="0" i="0" dirty="0">
                <a:solidFill>
                  <a:srgbClr val="FFFFFF"/>
                </a:solidFill>
                <a:effectLst/>
                <a:latin typeface="+mn-lt"/>
              </a:rPr>
              <a:t>at Rock Creek</a:t>
            </a:r>
            <a:endParaRPr lang="en-US" sz="4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21C3-5B07-9861-2A06-1EBFE742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 lnSpcReduction="10000"/>
          </a:bodyPr>
          <a:lstStyle/>
          <a:p>
            <a:r>
              <a:rPr lang="en-US" sz="1500" dirty="0"/>
              <a:t>PTC Sponsored Campus Events + Enrichment benefiting students!</a:t>
            </a:r>
          </a:p>
          <a:p>
            <a:pPr lvl="1"/>
            <a:r>
              <a:rPr lang="en-US" sz="1500" dirty="0"/>
              <a:t>Annual Art Lit Program and Supplies </a:t>
            </a:r>
          </a:p>
          <a:p>
            <a:pPr lvl="2"/>
            <a:r>
              <a:rPr lang="en-US" sz="1500" dirty="0"/>
              <a:t>4 Projects for all Classrooms</a:t>
            </a:r>
          </a:p>
          <a:p>
            <a:pPr lvl="1"/>
            <a:r>
              <a:rPr lang="en-US" sz="1500" dirty="0"/>
              <a:t>Field Trips </a:t>
            </a:r>
          </a:p>
          <a:p>
            <a:pPr lvl="2"/>
            <a:r>
              <a:rPr lang="en-US" sz="1500" dirty="0"/>
              <a:t>Kinder and 1st In-Class Visits with OMSI</a:t>
            </a:r>
          </a:p>
          <a:p>
            <a:pPr lvl="2"/>
            <a:r>
              <a:rPr lang="en-US" sz="1500" dirty="0"/>
              <a:t>2</a:t>
            </a:r>
            <a:r>
              <a:rPr lang="en-US" sz="1500" baseline="30000" dirty="0"/>
              <a:t>nd </a:t>
            </a:r>
            <a:r>
              <a:rPr lang="en-US" sz="1500" dirty="0"/>
              <a:t>OMSI Field Trip </a:t>
            </a:r>
          </a:p>
          <a:p>
            <a:pPr lvl="2"/>
            <a:r>
              <a:rPr lang="en-US" sz="1500" dirty="0"/>
              <a:t>3</a:t>
            </a:r>
            <a:r>
              <a:rPr lang="en-US" sz="1500" baseline="30000" dirty="0"/>
              <a:t>rd</a:t>
            </a:r>
            <a:r>
              <a:rPr lang="en-US" sz="1500" dirty="0"/>
              <a:t> Hops Game Field Trip </a:t>
            </a:r>
          </a:p>
          <a:p>
            <a:pPr lvl="2"/>
            <a:r>
              <a:rPr lang="en-US" sz="1500" dirty="0"/>
              <a:t>4</a:t>
            </a:r>
            <a:r>
              <a:rPr lang="en-US" sz="1500" baseline="30000" dirty="0"/>
              <a:t>th</a:t>
            </a:r>
            <a:r>
              <a:rPr lang="en-US" sz="1500" dirty="0"/>
              <a:t> Oregon Historical Society</a:t>
            </a:r>
          </a:p>
          <a:p>
            <a:pPr lvl="2"/>
            <a:r>
              <a:rPr lang="en-US" sz="1500" dirty="0"/>
              <a:t>5</a:t>
            </a:r>
            <a:r>
              <a:rPr lang="en-US" sz="1500" baseline="30000" dirty="0"/>
              <a:t>th</a:t>
            </a:r>
            <a:r>
              <a:rPr lang="en-US" sz="1500" dirty="0"/>
              <a:t> Bowling Events</a:t>
            </a:r>
          </a:p>
          <a:p>
            <a:pPr lvl="2"/>
            <a:r>
              <a:rPr lang="en-US" sz="1500" dirty="0"/>
              <a:t>All school to Oregon Zoo + Frozen the Musical, PTC provided snacks</a:t>
            </a:r>
          </a:p>
          <a:p>
            <a:pPr lvl="1"/>
            <a:r>
              <a:rPr lang="en-US" sz="1500" dirty="0"/>
              <a:t>3 Assemblies</a:t>
            </a:r>
          </a:p>
          <a:p>
            <a:pPr lvl="2"/>
            <a:r>
              <a:rPr lang="en-US" sz="1500" dirty="0"/>
              <a:t>Rocket Run Kick-Off</a:t>
            </a:r>
          </a:p>
          <a:p>
            <a:pPr lvl="2"/>
            <a:r>
              <a:rPr lang="en-US" sz="1500" dirty="0"/>
              <a:t>OMSI React-O-Blast</a:t>
            </a:r>
          </a:p>
          <a:p>
            <a:pPr lvl="2"/>
            <a:r>
              <a:rPr lang="en-US" sz="1500" dirty="0"/>
              <a:t>Science Circus</a:t>
            </a:r>
          </a:p>
          <a:p>
            <a:pPr lvl="1"/>
            <a:r>
              <a:rPr lang="en-US" sz="1500" dirty="0"/>
              <a:t>Fall and Friendship Class Parties</a:t>
            </a:r>
          </a:p>
          <a:p>
            <a:pPr lvl="1"/>
            <a:r>
              <a:rPr lang="en-US" sz="1500" dirty="0"/>
              <a:t>5</a:t>
            </a:r>
            <a:r>
              <a:rPr lang="en-US" sz="1500" baseline="30000" dirty="0"/>
              <a:t>th</a:t>
            </a:r>
            <a:r>
              <a:rPr lang="en-US" sz="1500" dirty="0"/>
              <a:t> Grade Send-Off</a:t>
            </a:r>
          </a:p>
          <a:p>
            <a:pPr lvl="1"/>
            <a:r>
              <a:rPr lang="en-US" sz="1500" dirty="0"/>
              <a:t>June 16</a:t>
            </a:r>
            <a:r>
              <a:rPr lang="en-US" sz="1500" baseline="30000" dirty="0"/>
              <a:t>th</a:t>
            </a:r>
            <a:r>
              <a:rPr lang="en-US" sz="1500" dirty="0"/>
              <a:t> Field Day</a:t>
            </a:r>
          </a:p>
          <a:p>
            <a:pPr lvl="2"/>
            <a:r>
              <a:rPr lang="en-US" sz="1500" dirty="0"/>
              <a:t>To include lawn games, face painting, magician and popsicles!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90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96EAE45-4A7F-4104-BDC2-49728B6C4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C4B3D-406F-465C-B096-DCE07A91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86009"/>
            <a:ext cx="10058400" cy="14867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/>
              <a:t>Art Lit 2022-2023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C42483-9FB4-4C1A-B319-1B129FD65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F43D295-4374-4195-98CF-40620F291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A156E1A-DF2F-43D2-B94E-E62A14ACB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684E2-E0EB-782D-7A43-FFAAB648F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5213" y="5780395"/>
            <a:ext cx="7020024" cy="984780"/>
          </a:xfrm>
        </p:spPr>
        <p:txBody>
          <a:bodyPr/>
          <a:lstStyle/>
          <a:p>
            <a:pPr defTabSz="704088">
              <a:spcBef>
                <a:spcPts val="924"/>
              </a:spcBef>
            </a:pPr>
            <a:r>
              <a:rPr lang="en-US" sz="15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Focus: Line and texture in art.</a:t>
            </a:r>
          </a:p>
          <a:p>
            <a:pPr defTabSz="704088">
              <a:spcBef>
                <a:spcPts val="924"/>
              </a:spcBef>
            </a:pPr>
            <a:r>
              <a:rPr lang="en-US" sz="15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Featured Artists: Johannes Vermeer, Maxfield Parrish and Beatrix Potter</a:t>
            </a:r>
          </a:p>
          <a:p>
            <a:pPr defTabSz="704088">
              <a:spcBef>
                <a:spcPts val="924"/>
              </a:spcBef>
            </a:pPr>
            <a:r>
              <a:rPr lang="en-US" sz="154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Culture: Western African Textiles</a:t>
            </a:r>
          </a:p>
          <a:p>
            <a:endParaRPr lang="en-US" dirty="0"/>
          </a:p>
        </p:txBody>
      </p:sp>
      <p:pic>
        <p:nvPicPr>
          <p:cNvPr id="4" name="Content Placeholder 4" descr="A child with a pearl earring&#10;&#10;Description automatically generated">
            <a:extLst>
              <a:ext uri="{FF2B5EF4-FFF2-40B4-BE49-F238E27FC236}">
                <a16:creationId xmlns:a16="http://schemas.microsoft.com/office/drawing/2014/main" id="{D037F754-04A2-9DA6-8D76-0A70D0A10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3" r="20633"/>
          <a:stretch/>
        </p:blipFill>
        <p:spPr>
          <a:xfrm>
            <a:off x="409434" y="265510"/>
            <a:ext cx="950315" cy="1722316"/>
          </a:xfrm>
          <a:prstGeom prst="rect">
            <a:avLst/>
          </a:prstGeom>
        </p:spPr>
      </p:pic>
      <p:pic>
        <p:nvPicPr>
          <p:cNvPr id="5" name="Picture 4" descr="A picture containing text, cartoon, child art, post-it note&#10;&#10;Description automatically generated">
            <a:extLst>
              <a:ext uri="{FF2B5EF4-FFF2-40B4-BE49-F238E27FC236}">
                <a16:creationId xmlns:a16="http://schemas.microsoft.com/office/drawing/2014/main" id="{1DB1542F-7061-C7FA-7D0E-FB1F86C211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9"/>
          <a:stretch/>
        </p:blipFill>
        <p:spPr>
          <a:xfrm>
            <a:off x="1359749" y="265186"/>
            <a:ext cx="3248677" cy="3470499"/>
          </a:xfrm>
          <a:prstGeom prst="rect">
            <a:avLst/>
          </a:prstGeom>
        </p:spPr>
      </p:pic>
      <p:pic>
        <p:nvPicPr>
          <p:cNvPr id="6" name="Picture 5" descr="A drawing of a castle&#10;&#10;Description automatically generated with medium confidence">
            <a:extLst>
              <a:ext uri="{FF2B5EF4-FFF2-40B4-BE49-F238E27FC236}">
                <a16:creationId xmlns:a16="http://schemas.microsoft.com/office/drawing/2014/main" id="{05381511-220E-73B4-ED4B-CA5C25D638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8321" r="13012" b="10467"/>
          <a:stretch/>
        </p:blipFill>
        <p:spPr>
          <a:xfrm>
            <a:off x="3026109" y="1085627"/>
            <a:ext cx="3397153" cy="3935608"/>
          </a:xfrm>
          <a:prstGeom prst="rect">
            <a:avLst/>
          </a:prstGeom>
        </p:spPr>
      </p:pic>
      <p:pic>
        <p:nvPicPr>
          <p:cNvPr id="8" name="Picture 7" descr="A picture containing text, paper, paper product, rabbit&#10;&#10;Description automatically generated">
            <a:extLst>
              <a:ext uri="{FF2B5EF4-FFF2-40B4-BE49-F238E27FC236}">
                <a16:creationId xmlns:a16="http://schemas.microsoft.com/office/drawing/2014/main" id="{E82D1001-9580-3840-B544-8627BA6191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7980" r="58939" b="15757"/>
          <a:stretch/>
        </p:blipFill>
        <p:spPr>
          <a:xfrm>
            <a:off x="5997278" y="202836"/>
            <a:ext cx="2385293" cy="3386911"/>
          </a:xfrm>
          <a:prstGeom prst="rect">
            <a:avLst/>
          </a:prstGeom>
        </p:spPr>
      </p:pic>
      <p:pic>
        <p:nvPicPr>
          <p:cNvPr id="9" name="Content Placeholder 7" descr="A picture containing drawing, painting, child art, sketch&#10;&#10;Description automatically generated">
            <a:extLst>
              <a:ext uri="{FF2B5EF4-FFF2-40B4-BE49-F238E27FC236}">
                <a16:creationId xmlns:a16="http://schemas.microsoft.com/office/drawing/2014/main" id="{1D17CFE9-D88B-84FD-5E68-791A63E486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06" y="406727"/>
            <a:ext cx="4334153" cy="2299073"/>
          </a:xfrm>
          <a:prstGeom prst="rect">
            <a:avLst/>
          </a:prstGeom>
        </p:spPr>
      </p:pic>
      <p:pic>
        <p:nvPicPr>
          <p:cNvPr id="7" name="Content Placeholder 7" descr="A picture containing child art, sketch, drawing, illustration&#10;&#10;Description automatically generated">
            <a:extLst>
              <a:ext uri="{FF2B5EF4-FFF2-40B4-BE49-F238E27FC236}">
                <a16:creationId xmlns:a16="http://schemas.microsoft.com/office/drawing/2014/main" id="{25D53FDD-4BB5-6F3B-7D2E-E53A924216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10765" r="10916" b="14201"/>
          <a:stretch/>
        </p:blipFill>
        <p:spPr>
          <a:xfrm>
            <a:off x="7369678" y="2924663"/>
            <a:ext cx="3092586" cy="20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45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May be an image of 9 people, people smiling and text">
            <a:extLst>
              <a:ext uri="{FF2B5EF4-FFF2-40B4-BE49-F238E27FC236}">
                <a16:creationId xmlns:a16="http://schemas.microsoft.com/office/drawing/2014/main" id="{3009CC31-32A9-3988-B8FD-E580E4A3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r="11075" b="-2"/>
          <a:stretch/>
        </p:blipFill>
        <p:spPr bwMode="auto">
          <a:xfrm>
            <a:off x="196731" y="166533"/>
            <a:ext cx="3809612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3D79C2-1EA0-11A5-ED32-D64E0E555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" r="-2" b="-2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85D5B84-3577-CC3A-236B-383B6F212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r="9192" b="-2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1DE026-CFB2-5355-CA74-A01838DD7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5" b="2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FF42EB3-B30A-7DAB-6BA8-30C1652475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7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2373" y="2921266"/>
            <a:ext cx="1829377" cy="160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874" y="578334"/>
            <a:ext cx="1382600" cy="12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578533" y="107133"/>
            <a:ext cx="10058400" cy="16092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dirty="0"/>
              <a:t>PTC Communications</a:t>
            </a:r>
            <a:endParaRPr dirty="0"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177902" y="1324652"/>
            <a:ext cx="8135589" cy="5101069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 lnSpcReduction="10000"/>
          </a:bodyPr>
          <a:lstStyle/>
          <a:p>
            <a:pPr marL="0" indent="0">
              <a:buNone/>
            </a:pPr>
            <a:r>
              <a:rPr lang="en" sz="2800" dirty="0"/>
              <a:t>ParentSquare: 40 posts</a:t>
            </a:r>
            <a:endParaRPr sz="2800" dirty="0"/>
          </a:p>
          <a:p>
            <a:pPr marL="0" indent="0">
              <a:buNone/>
            </a:pPr>
            <a:r>
              <a:rPr lang="en" sz="2800" dirty="0"/>
              <a:t>Social Media (Facebook + Instagram): 138 posts</a:t>
            </a:r>
          </a:p>
          <a:p>
            <a:pPr marL="0" indent="0">
              <a:buNone/>
            </a:pPr>
            <a:r>
              <a:rPr lang="en" sz="2800" dirty="0"/>
              <a:t> </a:t>
            </a:r>
            <a:endParaRPr sz="2800" dirty="0"/>
          </a:p>
          <a:p>
            <a:pPr marL="609585" indent="-389457">
              <a:buSzPts val="1000"/>
              <a:buFont typeface="Wingdings" panose="05000000000000000000" pitchFamily="2" charset="2"/>
              <a:buChar char="Ø"/>
            </a:pPr>
            <a:r>
              <a:rPr lang="en" sz="2400" dirty="0">
                <a:solidFill>
                  <a:schemeClr val="tx1"/>
                </a:solidFill>
              </a:rPr>
              <a:t>Utilized to highlight PTC activities, fundraisers, volunteer opportunities, and PTC-sponsored school events</a:t>
            </a:r>
          </a:p>
          <a:p>
            <a:pPr marL="609585" indent="-389457">
              <a:buSzPts val="1000"/>
              <a:buFont typeface="Wingdings" panose="05000000000000000000" pitchFamily="2" charset="2"/>
              <a:buChar char="Ø"/>
            </a:pPr>
            <a:endParaRPr sz="2400" dirty="0">
              <a:solidFill>
                <a:schemeClr val="tx1"/>
              </a:solidFill>
            </a:endParaRPr>
          </a:p>
          <a:p>
            <a:pPr marL="609585" indent="-389457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en" sz="2400" dirty="0">
                <a:solidFill>
                  <a:schemeClr val="tx1"/>
                </a:solidFill>
              </a:rPr>
              <a:t>During the 2022-2023 school year: FB reach ~3400, IG reach 131</a:t>
            </a:r>
          </a:p>
          <a:p>
            <a:pPr marL="609585" indent="-389457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</a:pPr>
            <a:endParaRPr sz="2400" dirty="0">
              <a:solidFill>
                <a:schemeClr val="tx1"/>
              </a:solidFill>
            </a:endParaRPr>
          </a:p>
          <a:p>
            <a:pPr marL="609585" indent="-389457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en" sz="2400" dirty="0">
                <a:solidFill>
                  <a:schemeClr val="tx1"/>
                </a:solidFill>
              </a:rPr>
              <a:t>Increased FB page visits (481 current followers), IG visits and followers (121 currently) over previous year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5">
            <a:alphaModFix/>
          </a:blip>
          <a:srcRect r="1458"/>
          <a:stretch/>
        </p:blipFill>
        <p:spPr>
          <a:xfrm>
            <a:off x="8741166" y="-21998"/>
            <a:ext cx="3318433" cy="26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93863" y="2795253"/>
            <a:ext cx="2120235" cy="186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73534" y="4778367"/>
            <a:ext cx="3382799" cy="2009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771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8874" y="578334"/>
            <a:ext cx="1382600" cy="12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578533" y="107133"/>
            <a:ext cx="10058400" cy="1609200"/>
          </a:xfrm>
          <a:prstGeom prst="rect">
            <a:avLst/>
          </a:prstGeom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en" dirty="0"/>
              <a:t>PTC Communications</a:t>
            </a:r>
            <a:endParaRPr dirty="0"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335608" y="1324652"/>
            <a:ext cx="8135589" cy="5101069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spcBef>
                <a:spcPts val="1333"/>
              </a:spcBef>
              <a:buNone/>
            </a:pPr>
            <a:r>
              <a:rPr lang="en-US" sz="2800" dirty="0"/>
              <a:t>Logo design/other visual media:</a:t>
            </a:r>
          </a:p>
          <a:p>
            <a:pPr marL="609585" indent="-389457">
              <a:spcBef>
                <a:spcPts val="1333"/>
              </a:spcBef>
              <a:buSzPts val="1000"/>
              <a:buFont typeface="Wingdings" panose="05000000000000000000" pitchFamily="2" charset="2"/>
              <a:buChar char="Ø"/>
            </a:pPr>
            <a:r>
              <a:rPr lang="en-US" sz="2800" dirty="0"/>
              <a:t>Updated Rock Creek PTC Bulletin Board</a:t>
            </a:r>
          </a:p>
          <a:p>
            <a:pPr marL="609585" indent="-389457">
              <a:spcBef>
                <a:spcPts val="1333"/>
              </a:spcBef>
              <a:buSzPts val="1000"/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609585" indent="-389457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en-US" sz="2800" dirty="0"/>
              <a:t>Created Flyers (e.g., Fall Dance, Spring Dance, Spring Carnival, Kindergarten Orientation, Staff Appreciation)</a:t>
            </a:r>
          </a:p>
          <a:p>
            <a:pPr marL="609585" indent="-389457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609585" indent="-389457">
              <a:spcBef>
                <a:spcPts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en-US" sz="2800" dirty="0"/>
              <a:t>Designed Logos for Rocket Run water bottles, 5th grade letterhead, Kindergarten Orientation t-shirt, Rock Creek Fun Run bag logo, and Staff Appreciation t-shirt logo</a:t>
            </a: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 r="1458"/>
          <a:stretch/>
        </p:blipFill>
        <p:spPr>
          <a:xfrm>
            <a:off x="8741166" y="-21998"/>
            <a:ext cx="3318433" cy="26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3863" y="2795253"/>
            <a:ext cx="2120235" cy="186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2373" y="2921266"/>
            <a:ext cx="1829377" cy="160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73534" y="4778367"/>
            <a:ext cx="3382799" cy="2009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69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FF5AC-659F-3878-0CC8-50F24499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05" y="643466"/>
            <a:ext cx="4008045" cy="6043415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Looking Ahead + taking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21C3-5B07-9861-2A06-1EBFE742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r>
              <a:rPr lang="en-US" sz="3200" dirty="0"/>
              <a:t>Board Transition + On-Boarding </a:t>
            </a:r>
          </a:p>
          <a:p>
            <a:endParaRPr lang="en-US" sz="3200" dirty="0"/>
          </a:p>
          <a:p>
            <a:r>
              <a:rPr lang="en-US" sz="3200" dirty="0"/>
              <a:t>‘23-’24 Calendar + Balanced Budget</a:t>
            </a:r>
          </a:p>
          <a:p>
            <a:endParaRPr lang="en-US" sz="3200" dirty="0"/>
          </a:p>
          <a:p>
            <a:r>
              <a:rPr lang="en-US" sz="3200" dirty="0"/>
              <a:t>Summer Break for the Board!</a:t>
            </a:r>
          </a:p>
          <a:p>
            <a:pPr lvl="1"/>
            <a:r>
              <a:rPr lang="en-US" sz="3000" dirty="0"/>
              <a:t>July - Mid August</a:t>
            </a:r>
          </a:p>
          <a:p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60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3B2B537-2F6E-43D0-9567-3312C74BF830}"/>
              </a:ext>
            </a:extLst>
          </p:cNvPr>
          <p:cNvSpPr txBox="1"/>
          <p:nvPr/>
        </p:nvSpPr>
        <p:spPr>
          <a:xfrm>
            <a:off x="1039904" y="-188574"/>
            <a:ext cx="985299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Thank You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831EDB-3CE1-EEFA-B2A6-A2A948A5FA1B}"/>
              </a:ext>
            </a:extLst>
          </p:cNvPr>
          <p:cNvSpPr txBox="1"/>
          <p:nvPr/>
        </p:nvSpPr>
        <p:spPr>
          <a:xfrm>
            <a:off x="1195615" y="2130062"/>
            <a:ext cx="985299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Thank You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AF9EF-4A40-A2EB-30CE-08CA3DFBD083}"/>
              </a:ext>
            </a:extLst>
          </p:cNvPr>
          <p:cNvSpPr txBox="1"/>
          <p:nvPr/>
        </p:nvSpPr>
        <p:spPr>
          <a:xfrm>
            <a:off x="1195615" y="4448698"/>
            <a:ext cx="985299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Thank You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60B5926A-B21C-8048-0F00-0224D7E327D8}"/>
              </a:ext>
            </a:extLst>
          </p:cNvPr>
          <p:cNvSpPr/>
          <p:nvPr/>
        </p:nvSpPr>
        <p:spPr>
          <a:xfrm>
            <a:off x="430699" y="480390"/>
            <a:ext cx="2537790" cy="243839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VP</a:t>
            </a:r>
          </a:p>
          <a:p>
            <a:pPr algn="ctr"/>
            <a:r>
              <a:rPr lang="en-US" dirty="0"/>
              <a:t>JP </a:t>
            </a:r>
          </a:p>
          <a:p>
            <a:pPr algn="ctr"/>
            <a:r>
              <a:rPr lang="en-US" dirty="0" err="1"/>
              <a:t>Zbylut</a:t>
            </a:r>
            <a:endParaRPr lang="en-US" dirty="0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4C8D851-70E0-B2A4-C692-F9DB70E0774F}"/>
              </a:ext>
            </a:extLst>
          </p:cNvPr>
          <p:cNvSpPr/>
          <p:nvPr/>
        </p:nvSpPr>
        <p:spPr>
          <a:xfrm>
            <a:off x="3253411" y="480391"/>
            <a:ext cx="2537790" cy="243839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st</a:t>
            </a:r>
            <a:r>
              <a:rPr lang="en-US" dirty="0"/>
              <a:t> VP*</a:t>
            </a:r>
          </a:p>
          <a:p>
            <a:pPr algn="ctr"/>
            <a:r>
              <a:rPr lang="en-US" dirty="0"/>
              <a:t>Sakina Abdul</a:t>
            </a: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BC6D8773-A84F-A2A7-EDEC-30E15FE1453F}"/>
              </a:ext>
            </a:extLst>
          </p:cNvPr>
          <p:cNvSpPr/>
          <p:nvPr/>
        </p:nvSpPr>
        <p:spPr>
          <a:xfrm>
            <a:off x="6076123" y="480390"/>
            <a:ext cx="2537790" cy="243839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Treasurer*</a:t>
            </a:r>
          </a:p>
          <a:p>
            <a:pPr algn="ctr"/>
            <a:r>
              <a:rPr lang="en-US" dirty="0"/>
              <a:t>Jaime </a:t>
            </a:r>
          </a:p>
          <a:p>
            <a:pPr algn="ctr"/>
            <a:r>
              <a:rPr lang="en-US" dirty="0" err="1"/>
              <a:t>Khu</a:t>
            </a:r>
            <a:endParaRPr lang="en-US" dirty="0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D9F25813-8F2F-D677-F8DC-87416662D1EF}"/>
              </a:ext>
            </a:extLst>
          </p:cNvPr>
          <p:cNvSpPr/>
          <p:nvPr/>
        </p:nvSpPr>
        <p:spPr>
          <a:xfrm>
            <a:off x="9031358" y="480389"/>
            <a:ext cx="2537790" cy="243839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Secretary*</a:t>
            </a:r>
          </a:p>
          <a:p>
            <a:pPr algn="ctr"/>
            <a:r>
              <a:rPr lang="en-US" dirty="0"/>
              <a:t>Becky </a:t>
            </a:r>
          </a:p>
          <a:p>
            <a:pPr algn="ctr"/>
            <a:r>
              <a:rPr lang="en-US" dirty="0" err="1"/>
              <a:t>Erion</a:t>
            </a:r>
            <a:endParaRPr lang="en-US" dirty="0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94FBBEAC-851E-5256-D648-34456552A7A8}"/>
              </a:ext>
            </a:extLst>
          </p:cNvPr>
          <p:cNvSpPr/>
          <p:nvPr/>
        </p:nvSpPr>
        <p:spPr>
          <a:xfrm>
            <a:off x="430699" y="3531702"/>
            <a:ext cx="2537790" cy="243839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Communications </a:t>
            </a:r>
          </a:p>
          <a:p>
            <a:pPr algn="ctr"/>
            <a:r>
              <a:rPr lang="en-US" dirty="0"/>
              <a:t>Alison Toshima</a:t>
            </a: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048927C3-CCC9-0442-8AF6-229BA692B6B8}"/>
              </a:ext>
            </a:extLst>
          </p:cNvPr>
          <p:cNvSpPr/>
          <p:nvPr/>
        </p:nvSpPr>
        <p:spPr>
          <a:xfrm>
            <a:off x="3273288" y="3531702"/>
            <a:ext cx="2537790" cy="243839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Communications </a:t>
            </a:r>
          </a:p>
          <a:p>
            <a:pPr algn="ctr"/>
            <a:r>
              <a:rPr lang="en-US" dirty="0"/>
              <a:t>Beth Keebler</a:t>
            </a: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3424B872-FF9E-33D1-3F8B-980C715F7672}"/>
              </a:ext>
            </a:extLst>
          </p:cNvPr>
          <p:cNvSpPr/>
          <p:nvPr/>
        </p:nvSpPr>
        <p:spPr>
          <a:xfrm>
            <a:off x="6115877" y="3531702"/>
            <a:ext cx="2537790" cy="243839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Volunteer</a:t>
            </a:r>
          </a:p>
          <a:p>
            <a:pPr algn="ctr"/>
            <a:r>
              <a:rPr lang="en-US" dirty="0"/>
              <a:t>Allison Pedersen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73BC037B-ADDA-D260-CDF0-656653D6312D}"/>
              </a:ext>
            </a:extLst>
          </p:cNvPr>
          <p:cNvSpPr/>
          <p:nvPr/>
        </p:nvSpPr>
        <p:spPr>
          <a:xfrm>
            <a:off x="9031358" y="3531701"/>
            <a:ext cx="2537790" cy="2438399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Past President</a:t>
            </a:r>
          </a:p>
          <a:p>
            <a:pPr algn="ctr"/>
            <a:r>
              <a:rPr lang="en-US" dirty="0"/>
              <a:t>Chanel </a:t>
            </a:r>
            <a:r>
              <a:rPr lang="en-US" dirty="0" err="1"/>
              <a:t>Sheragy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D2A357-76D5-3094-A965-D0C7A87A1527}"/>
              </a:ext>
            </a:extLst>
          </p:cNvPr>
          <p:cNvGrpSpPr/>
          <p:nvPr/>
        </p:nvGrpSpPr>
        <p:grpSpPr>
          <a:xfrm>
            <a:off x="430699" y="5951885"/>
            <a:ext cx="10827026" cy="612912"/>
            <a:chOff x="430699" y="6071153"/>
            <a:chExt cx="10827026" cy="61291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8363A5E-2BA6-84A0-A944-9C14F9B92F76}"/>
                </a:ext>
              </a:extLst>
            </p:cNvPr>
            <p:cNvSpPr/>
            <p:nvPr/>
          </p:nvSpPr>
          <p:spPr>
            <a:xfrm>
              <a:off x="430699" y="6071153"/>
              <a:ext cx="10827026" cy="612912"/>
            </a:xfrm>
            <a:prstGeom prst="roundRect">
              <a:avLst/>
            </a:prstGeom>
            <a:solidFill>
              <a:srgbClr val="C00000"/>
            </a:solidFill>
            <a:ln w="603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David </a:t>
              </a:r>
              <a:r>
                <a:rPr lang="en-US" dirty="0" err="1">
                  <a:solidFill>
                    <a:schemeClr val="bg1"/>
                  </a:solidFill>
                </a:rPr>
                <a:t>Westhora</a:t>
              </a:r>
              <a:r>
                <a:rPr lang="en-US" dirty="0">
                  <a:solidFill>
                    <a:schemeClr val="bg1"/>
                  </a:solidFill>
                </a:rPr>
                <a:t> + Jessica Vogel + Arron Hanson</a:t>
              </a:r>
            </a:p>
          </p:txBody>
        </p:sp>
        <p:sp>
          <p:nvSpPr>
            <p:cNvPr id="14" name="Heart 13">
              <a:extLst>
                <a:ext uri="{FF2B5EF4-FFF2-40B4-BE49-F238E27FC236}">
                  <a16:creationId xmlns:a16="http://schemas.microsoft.com/office/drawing/2014/main" id="{0FBC4AF9-7163-D5B9-9BB8-1DA417F17608}"/>
                </a:ext>
              </a:extLst>
            </p:cNvPr>
            <p:cNvSpPr/>
            <p:nvPr/>
          </p:nvSpPr>
          <p:spPr>
            <a:xfrm>
              <a:off x="1699594" y="6129959"/>
              <a:ext cx="715618" cy="495300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eart 14">
              <a:extLst>
                <a:ext uri="{FF2B5EF4-FFF2-40B4-BE49-F238E27FC236}">
                  <a16:creationId xmlns:a16="http://schemas.microsoft.com/office/drawing/2014/main" id="{9A895494-278B-99D9-8A9B-6F311391785A}"/>
                </a:ext>
              </a:extLst>
            </p:cNvPr>
            <p:cNvSpPr/>
            <p:nvPr/>
          </p:nvSpPr>
          <p:spPr>
            <a:xfrm>
              <a:off x="9031358" y="6146525"/>
              <a:ext cx="715618" cy="495300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5ACCA77-3D52-AC22-6D17-94CE317818A2}"/>
              </a:ext>
            </a:extLst>
          </p:cNvPr>
          <p:cNvSpPr txBox="1"/>
          <p:nvPr/>
        </p:nvSpPr>
        <p:spPr>
          <a:xfrm>
            <a:off x="3253411" y="6522557"/>
            <a:ext cx="492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2022-2023 PTC President:  Marianthe Tufts</a:t>
            </a:r>
          </a:p>
        </p:txBody>
      </p:sp>
    </p:spTree>
    <p:extLst>
      <p:ext uri="{BB962C8B-B14F-4D97-AF65-F5344CB8AC3E}">
        <p14:creationId xmlns:p14="http://schemas.microsoft.com/office/powerpoint/2010/main" val="4756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96FA40-3907-A5A6-B086-D87E853BE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girl with the Pearl Earing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74C7A5-39CE-646B-249D-254B908CE9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3" r="20633"/>
          <a:stretch/>
        </p:blipFill>
        <p:spPr>
          <a:xfrm>
            <a:off x="794087" y="2743200"/>
            <a:ext cx="1979916" cy="3588327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8B19D8-EB70-D324-63E4-712BF7C47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Creating lines with texture plates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BC6164-EA7A-5B36-2188-BD895199FB5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Students create their own “girl with the pearl earing” using texture plates, crayons, and colored pencils.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FF5AC-659F-3878-0CC8-50F24499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Johannes Vermeer </a:t>
            </a:r>
          </a:p>
        </p:txBody>
      </p:sp>
      <p:pic>
        <p:nvPicPr>
          <p:cNvPr id="13" name="Picture 12" descr="A picture containing text, cartoon, child art, post-it note&#10;&#10;Description automatically generated">
            <a:extLst>
              <a:ext uri="{FF2B5EF4-FFF2-40B4-BE49-F238E27FC236}">
                <a16:creationId xmlns:a16="http://schemas.microsoft.com/office/drawing/2014/main" id="{A62F3A1F-B94D-D153-93B8-E87FF15A8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9"/>
          <a:stretch/>
        </p:blipFill>
        <p:spPr>
          <a:xfrm>
            <a:off x="2883012" y="2770909"/>
            <a:ext cx="3372203" cy="36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21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ACCDAF-BC73-4A62-8ABE-D1971970D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3752" y="2048255"/>
            <a:ext cx="4754880" cy="640080"/>
          </a:xfrm>
        </p:spPr>
        <p:txBody>
          <a:bodyPr/>
          <a:lstStyle/>
          <a:p>
            <a:r>
              <a:rPr lang="en-US" dirty="0"/>
              <a:t>Creating a fairytale scene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524A3-96EA-CF8E-7414-E163BA6432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Used illustrations from Parrish’s books as an example.</a:t>
            </a:r>
          </a:p>
          <a:p>
            <a:r>
              <a:rPr lang="en-US" dirty="0"/>
              <a:t>Told stories and discussed his work as an illustrator and artist.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5BAAB7-D63E-5870-A4D2-A26DAE0E2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91739" y="4169666"/>
            <a:ext cx="4754880" cy="640080"/>
          </a:xfrm>
        </p:spPr>
        <p:txBody>
          <a:bodyPr/>
          <a:lstStyle/>
          <a:p>
            <a:r>
              <a:rPr lang="en-US" dirty="0"/>
              <a:t>Sharpies and colored pencils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095FAED-D918-D634-FA43-67C81A640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47957" y="5001767"/>
            <a:ext cx="4754880" cy="3291840"/>
          </a:xfrm>
        </p:spPr>
        <p:txBody>
          <a:bodyPr/>
          <a:lstStyle/>
          <a:p>
            <a:r>
              <a:rPr lang="en-US" dirty="0"/>
              <a:t>Castle was the most popular</a:t>
            </a:r>
          </a:p>
          <a:p>
            <a:r>
              <a:rPr lang="en-US" dirty="0"/>
              <a:t>Students were able to choose from a variety of castle designs.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FE29F-88A5-367B-C57D-C5605096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Maxfield Parrish</a:t>
            </a:r>
          </a:p>
        </p:txBody>
      </p:sp>
      <p:pic>
        <p:nvPicPr>
          <p:cNvPr id="8" name="Picture 7" descr="A drawing of a castle&#10;&#10;Description automatically generated with medium confidence">
            <a:extLst>
              <a:ext uri="{FF2B5EF4-FFF2-40B4-BE49-F238E27FC236}">
                <a16:creationId xmlns:a16="http://schemas.microsoft.com/office/drawing/2014/main" id="{1D8FA070-D0E8-5C11-48DB-A2ACE88F8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8321" r="13012" b="10467"/>
          <a:stretch/>
        </p:blipFill>
        <p:spPr>
          <a:xfrm>
            <a:off x="6292733" y="644236"/>
            <a:ext cx="4807528" cy="55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6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0BB5AC-97F5-B088-4573-BAA827441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Drawing Peter Rabbit</a:t>
            </a:r>
          </a:p>
        </p:txBody>
      </p:sp>
      <p:pic>
        <p:nvPicPr>
          <p:cNvPr id="8" name="Content Placeholder 7" descr="A picture containing child art, sketch, drawing, illustration&#10;&#10;Description automatically generated">
            <a:extLst>
              <a:ext uri="{FF2B5EF4-FFF2-40B4-BE49-F238E27FC236}">
                <a16:creationId xmlns:a16="http://schemas.microsoft.com/office/drawing/2014/main" id="{C0882B9C-9D1E-87E1-7992-8C388787D2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10765" r="10916" b="14201"/>
          <a:stretch/>
        </p:blipFill>
        <p:spPr>
          <a:xfrm>
            <a:off x="3380508" y="3228110"/>
            <a:ext cx="2983715" cy="202276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4BB99-239B-8797-52C0-7812DCF0D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Watercolor Pens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B198E5-2028-BFBB-A8C4-D1F898DBE54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Used watercolor pencils to sketch</a:t>
            </a:r>
          </a:p>
          <a:p>
            <a:r>
              <a:rPr lang="en-US" dirty="0"/>
              <a:t>Finished using water pens to activate the color and create a finished look much like Potter’s famous Peter Rabbit stories.</a:t>
            </a:r>
          </a:p>
          <a:p>
            <a:r>
              <a:rPr lang="en-US" dirty="0"/>
              <a:t>Each student ended up creating their own rabbit style.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982D8C-2A5D-5AE9-0F4E-47DDEF5E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Beatrix Potter</a:t>
            </a:r>
          </a:p>
        </p:txBody>
      </p:sp>
      <p:pic>
        <p:nvPicPr>
          <p:cNvPr id="10" name="Picture 9" descr="A picture containing text, paper, paper product, rabbit&#10;&#10;Description automatically generated">
            <a:extLst>
              <a:ext uri="{FF2B5EF4-FFF2-40B4-BE49-F238E27FC236}">
                <a16:creationId xmlns:a16="http://schemas.microsoft.com/office/drawing/2014/main" id="{C861B1EA-0E94-EC1C-0CE9-6F4A79C40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7980" r="58939" b="15757"/>
          <a:stretch/>
        </p:blipFill>
        <p:spPr>
          <a:xfrm>
            <a:off x="804298" y="2784764"/>
            <a:ext cx="2318339" cy="32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2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FF5AC-659F-3878-0CC8-50F24499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2022-2023 PTC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21C3-5B07-9861-2A06-1EBFE742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3200" dirty="0"/>
              <a:t>Bring the Community Back Together.... In Person!</a:t>
            </a:r>
          </a:p>
          <a:p>
            <a:endParaRPr lang="en-US" sz="3200" dirty="0"/>
          </a:p>
          <a:p>
            <a:r>
              <a:rPr lang="en-US" sz="3200" dirty="0"/>
              <a:t>Reignite School Wide Assemblies + Field Trips</a:t>
            </a:r>
          </a:p>
          <a:p>
            <a:endParaRPr lang="en-US" sz="3200" dirty="0"/>
          </a:p>
          <a:p>
            <a:r>
              <a:rPr lang="en-US" sz="3200" dirty="0"/>
              <a:t>All Events FREE of charge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cap="all" dirty="0">
                <a:latin typeface="+mj-lt"/>
                <a:ea typeface="+mj-ea"/>
                <a:cs typeface="+mj-cs"/>
              </a:rPr>
              <a:t>We also....</a:t>
            </a:r>
          </a:p>
          <a:p>
            <a:r>
              <a:rPr lang="en-US" sz="3200" dirty="0"/>
              <a:t>Created a Technology Plan and Began Implementation</a:t>
            </a:r>
          </a:p>
          <a:p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82374-0B9A-BDD1-14FB-1AE6326446BD}"/>
              </a:ext>
            </a:extLst>
          </p:cNvPr>
          <p:cNvSpPr txBox="1"/>
          <p:nvPr/>
        </p:nvSpPr>
        <p:spPr>
          <a:xfrm>
            <a:off x="2398643" y="26769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93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6C432A-9913-D022-65AD-B4E4EA9E7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Creating a story on fabric</a:t>
            </a:r>
          </a:p>
        </p:txBody>
      </p:sp>
      <p:pic>
        <p:nvPicPr>
          <p:cNvPr id="8" name="Content Placeholder 7" descr="A picture containing drawing, painting, child art, sketch&#10;&#10;Description automatically generated">
            <a:extLst>
              <a:ext uri="{FF2B5EF4-FFF2-40B4-BE49-F238E27FC236}">
                <a16:creationId xmlns:a16="http://schemas.microsoft.com/office/drawing/2014/main" id="{04B1B5C9-E1D5-79F7-E40F-8A5D15E3C2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3128397"/>
            <a:ext cx="4754563" cy="252208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A9AA2-7348-7E25-B392-494BCC6B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Liquid watercolor and sharpies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18EB05-CE03-34BD-0973-C161FA89B4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Used stencils and African symbol sheets to create a design that has hidden meanings.</a:t>
            </a:r>
          </a:p>
          <a:p>
            <a:r>
              <a:rPr lang="en-US" dirty="0"/>
              <a:t>Students created their own personal design and had the option to create a class banner. </a:t>
            </a:r>
          </a:p>
          <a:p>
            <a:r>
              <a:rPr lang="en-US" dirty="0"/>
              <a:t>Used liquid watercolor and gold spray overlay to finish. </a:t>
            </a:r>
          </a:p>
          <a:p>
            <a:r>
              <a:rPr lang="en-US" dirty="0"/>
              <a:t>Created texture by allowing the fabric to semi-dry in Styrofoam trays.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529BD4-0011-103F-F5DA-4487487D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African Textiles</a:t>
            </a:r>
          </a:p>
        </p:txBody>
      </p:sp>
    </p:spTree>
    <p:extLst>
      <p:ext uri="{BB962C8B-B14F-4D97-AF65-F5344CB8AC3E}">
        <p14:creationId xmlns:p14="http://schemas.microsoft.com/office/powerpoint/2010/main" val="2294531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DA90C30-B990-4CCA-B584-40F864DA3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9A865-76F9-BB89-53F5-00C58F38C5AB}"/>
              </a:ext>
            </a:extLst>
          </p:cNvPr>
          <p:cNvSpPr txBox="1"/>
          <p:nvPr/>
        </p:nvSpPr>
        <p:spPr>
          <a:xfrm>
            <a:off x="761588" y="138214"/>
            <a:ext cx="674384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cap="all" dirty="0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Board Meeting Dates for 2022-2023          Public Board Meeting Dates 2022-2023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22461-EF86-E325-E58D-6E53126DE625}"/>
              </a:ext>
            </a:extLst>
          </p:cNvPr>
          <p:cNvSpPr txBox="1"/>
          <p:nvPr/>
        </p:nvSpPr>
        <p:spPr>
          <a:xfrm>
            <a:off x="382279" y="2121408"/>
            <a:ext cx="6743845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08.12.2022					09.22.2022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09.12.2022					10.26.2022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10.10.2022					11.16.2022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11.14.2022					12.14.2022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12.12.2022					01.27.2023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01.11.2023					02.15.2023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02.10.2023					03.15.2023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03.13.2023					04.19.2023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04.06.2023					05.17.2023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05.08.2023					06.14.2023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06.12.2023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700" dirty="0"/>
              <a:t>	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700" dirty="0"/>
          </a:p>
        </p:txBody>
      </p:sp>
      <p:pic>
        <p:nvPicPr>
          <p:cNvPr id="13" name="Graphic 12" descr="Meeting">
            <a:extLst>
              <a:ext uri="{FF2B5EF4-FFF2-40B4-BE49-F238E27FC236}">
                <a16:creationId xmlns:a16="http://schemas.microsoft.com/office/drawing/2014/main" id="{B06E9029-05FD-5123-AD03-7F6C63C2F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3460" y="1595727"/>
            <a:ext cx="3369177" cy="336917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060B936-2771-48DC-842C-14EE9318E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B4EC8B4-4BB2-45C2-A68A-28E36AC10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431D296-F8F1-41C3-A211-E83E243C5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36E1107-35C7-CA37-E1F1-3B48132EA7FC}"/>
              </a:ext>
            </a:extLst>
          </p:cNvPr>
          <p:cNvSpPr txBox="1"/>
          <p:nvPr/>
        </p:nvSpPr>
        <p:spPr>
          <a:xfrm>
            <a:off x="1166191" y="1378226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Meeting Dates			         Meeting Dates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5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58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Graphic 19" descr="Heart with solid fill">
            <a:extLst>
              <a:ext uri="{FF2B5EF4-FFF2-40B4-BE49-F238E27FC236}">
                <a16:creationId xmlns:a16="http://schemas.microsoft.com/office/drawing/2014/main" id="{85E339E0-2E65-A660-28B0-0106926F2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32768" y="648951"/>
            <a:ext cx="6008738" cy="6008738"/>
          </a:xfrm>
          <a:prstGeom prst="rect">
            <a:avLst/>
          </a:prstGeom>
        </p:spPr>
      </p:pic>
      <p:grpSp>
        <p:nvGrpSpPr>
          <p:cNvPr id="67" name="Group 60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31" name="TextBox 9">
            <a:extLst>
              <a:ext uri="{FF2B5EF4-FFF2-40B4-BE49-F238E27FC236}">
                <a16:creationId xmlns:a16="http://schemas.microsoft.com/office/drawing/2014/main" id="{07B5788F-B73E-A525-7AAB-47F86574C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175285"/>
              </p:ext>
            </p:extLst>
          </p:nvPr>
        </p:nvGraphicFramePr>
        <p:xfrm>
          <a:off x="5955951" y="757657"/>
          <a:ext cx="6095998" cy="4714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F8FF5AC-659F-3878-0CC8-50F24499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995899">
            <a:off x="77957" y="2443018"/>
            <a:ext cx="5593681" cy="19719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8000" b="1" dirty="0">
                <a:solidFill>
                  <a:schemeClr val="bg1">
                    <a:alpha val="73000"/>
                  </a:schemeClr>
                </a:solidFill>
              </a:rPr>
              <a:t>volunteers</a:t>
            </a:r>
            <a:endParaRPr lang="en-US" sz="6000" b="1" dirty="0">
              <a:solidFill>
                <a:schemeClr val="bg1">
                  <a:alpha val="73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0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3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5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37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39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56" name="Rectangle 4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FF5AC-659F-3878-0CC8-50F24499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099" y="2710472"/>
            <a:ext cx="4972511" cy="310673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>
                <a:solidFill>
                  <a:schemeClr val="tx1"/>
                </a:solidFill>
              </a:rPr>
              <a:t>by month:</a:t>
            </a:r>
            <a:br>
              <a:rPr lang="en-US" sz="2500" dirty="0">
                <a:solidFill>
                  <a:schemeClr val="tx1"/>
                </a:solidFill>
              </a:rPr>
            </a:br>
            <a:br>
              <a:rPr lang="en-US" sz="25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Volunteers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+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hours </a:t>
            </a:r>
            <a:br>
              <a:rPr lang="en-US" sz="8800" dirty="0">
                <a:solidFill>
                  <a:schemeClr val="accent2"/>
                </a:solidFill>
              </a:rPr>
            </a:br>
            <a:endParaRPr lang="en-US" sz="8800" b="1" dirty="0">
              <a:solidFill>
                <a:schemeClr val="accent2"/>
              </a:solidFill>
            </a:endParaRPr>
          </a:p>
        </p:txBody>
      </p:sp>
      <p:sp>
        <p:nvSpPr>
          <p:cNvPr id="57" name="Freeform: Shape 45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oogle Shape;122;g22610fe563a_0_3">
            <a:extLst>
              <a:ext uri="{FF2B5EF4-FFF2-40B4-BE49-F238E27FC236}">
                <a16:creationId xmlns:a16="http://schemas.microsoft.com/office/drawing/2014/main" id="{E449BE71-69E3-D52B-38A1-0F6EB2DC8906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-1" y="1737028"/>
            <a:ext cx="5565913" cy="4026498"/>
          </a:xfrm>
          <a:prstGeom prst="rect">
            <a:avLst/>
          </a:prstGeom>
          <a:noFill/>
        </p:spPr>
      </p:pic>
      <p:sp>
        <p:nvSpPr>
          <p:cNvPr id="10" name="Google Shape;123;g22610fe563a_0_3">
            <a:extLst>
              <a:ext uri="{FF2B5EF4-FFF2-40B4-BE49-F238E27FC236}">
                <a16:creationId xmlns:a16="http://schemas.microsoft.com/office/drawing/2014/main" id="{CBB042E6-1451-06B4-B85E-8D66AE67E606}"/>
              </a:ext>
            </a:extLst>
          </p:cNvPr>
          <p:cNvSpPr txBox="1"/>
          <p:nvPr/>
        </p:nvSpPr>
        <p:spPr>
          <a:xfrm>
            <a:off x="6861846" y="5333834"/>
            <a:ext cx="466676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Big spikes for Rocket Run, Class parties, Zoo Field trip and the Carnaval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853108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 sz="6000" dirty="0"/>
              <a:t>Rocket Run</a:t>
            </a:r>
          </a:p>
        </p:txBody>
      </p:sp>
      <p:sp>
        <p:nvSpPr>
          <p:cNvPr id="111" name="Google Shape;111;p2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b="1" dirty="0"/>
              <a:t>2022 Event Details:</a:t>
            </a:r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dirty="0"/>
              <a:t>Principal’s challenge , 6 laps </a:t>
            </a:r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dirty="0"/>
              <a:t>5128 Laps, 512.8 miles</a:t>
            </a:r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endParaRPr lang="en-US" dirty="0"/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b="1" dirty="0"/>
              <a:t>Why do we do it? </a:t>
            </a:r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dirty="0"/>
              <a:t>This is our Primary Fundraiser for the PTC. This provides Field trips, Assemblies, Appreciation week, school snacks and events like Dances and the Carnival for the Rock Creek School Community.</a:t>
            </a:r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endParaRPr lang="en-US" dirty="0"/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b="1" dirty="0"/>
              <a:t>Financial Result:</a:t>
            </a:r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dirty="0"/>
              <a:t>Goal: $30,000</a:t>
            </a:r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dirty="0"/>
              <a:t>Bonus: $33,000 - Water Bottle award unlocked!</a:t>
            </a:r>
          </a:p>
          <a:p>
            <a:pPr marL="182880" lvl="0" indent="-74929" rtl="0">
              <a:spcBef>
                <a:spcPts val="0"/>
              </a:spcBef>
              <a:spcAft>
                <a:spcPts val="600"/>
              </a:spcAft>
              <a:buSzPts val="1700"/>
              <a:buNone/>
            </a:pPr>
            <a:r>
              <a:rPr lang="en-US" dirty="0"/>
              <a:t>Actual: $36,599.49</a:t>
            </a:r>
          </a:p>
        </p:txBody>
      </p:sp>
      <p:pic>
        <p:nvPicPr>
          <p:cNvPr id="5" name="Graphic 4" descr="Run with solid fill">
            <a:extLst>
              <a:ext uri="{FF2B5EF4-FFF2-40B4-BE49-F238E27FC236}">
                <a16:creationId xmlns:a16="http://schemas.microsoft.com/office/drawing/2014/main" id="{5AD0404A-C41A-B21A-3D74-8B5445F7B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8117" y="2879033"/>
            <a:ext cx="3057941" cy="30579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F0965A7-524A-44F1-B044-48411EA4F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8EE5433-7B78-4432-965F-8790C3F42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7AAA96-ECD9-48EA-B942-1172BB519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1" y="822325"/>
            <a:ext cx="5149596" cy="484622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FF5AC-659F-3878-0CC8-50F24499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220" y="1054100"/>
            <a:ext cx="4615180" cy="37360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Passive fundraising</a:t>
            </a:r>
            <a:br>
              <a:rPr lang="en-US" sz="7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r>
              <a:rPr lang="en-US" sz="7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$12K</a:t>
            </a:r>
            <a:endParaRPr lang="en-US" sz="7400" b="1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8BD5A8-902E-46F3-9C9F-F939987C5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04" y="5756954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00B863-FA71-4FFB-9F30-56E95B0D3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74AC77-F93C-4C47-8BA3-991BBA2EF1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170C1A4-4B9C-47A6-981D-0D71C5685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26458F-7F53-C5EB-1C0E-A0F733BA1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974223"/>
              </p:ext>
            </p:extLst>
          </p:nvPr>
        </p:nvGraphicFramePr>
        <p:xfrm>
          <a:off x="1488117" y="1054100"/>
          <a:ext cx="3753765" cy="4382694"/>
        </p:xfrm>
        <a:graphic>
          <a:graphicData uri="http://schemas.openxmlformats.org/drawingml/2006/table">
            <a:tbl>
              <a:tblPr>
                <a:solidFill>
                  <a:schemeClr val="tx1">
                    <a:lumMod val="75000"/>
                    <a:lumOff val="25000"/>
                  </a:schemeClr>
                </a:solidFill>
              </a:tblPr>
              <a:tblGrid>
                <a:gridCol w="2104972">
                  <a:extLst>
                    <a:ext uri="{9D8B030D-6E8A-4147-A177-3AD203B41FA5}">
                      <a16:colId xmlns:a16="http://schemas.microsoft.com/office/drawing/2014/main" val="3256976177"/>
                    </a:ext>
                  </a:extLst>
                </a:gridCol>
                <a:gridCol w="1648793">
                  <a:extLst>
                    <a:ext uri="{9D8B030D-6E8A-4147-A177-3AD203B41FA5}">
                      <a16:colId xmlns:a16="http://schemas.microsoft.com/office/drawing/2014/main" val="1407918975"/>
                    </a:ext>
                  </a:extLst>
                </a:gridCol>
              </a:tblGrid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b="1" cap="none" spc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Passive Fundraising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800" cap="none" spc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636367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Interest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     2.97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810088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Benevity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 447.50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413983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Amazon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 502.34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997623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Kroger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 214.78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577001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Papa Murphy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 2,361.70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020489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CAF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 1,101.46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255542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Daimler Trucks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 100.00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428279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PayPal Giving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 520.61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382560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America Online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 2,680.89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259505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McDonald's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 1,292.90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976182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Piccolo Mondo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 134.62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058187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Bottle Drop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 125.00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903308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Brighten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   70.00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084155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Krispy Kreme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 178.48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210070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McMenamins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 2,419.38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164986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Box Tops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cap="none" spc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$                         22.50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6408"/>
                  </a:ext>
                </a:extLst>
              </a:tr>
              <a:tr h="243483">
                <a:tc>
                  <a:txBody>
                    <a:bodyPr/>
                    <a:lstStyle/>
                    <a:p>
                      <a:pPr fontAlgn="b"/>
                      <a:r>
                        <a:rPr lang="en-US" sz="800" b="1" cap="none" spc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6872" marR="3669" marT="51440" marB="51440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800" b="1" cap="none" spc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$          12,175.13</a:t>
                      </a:r>
                    </a:p>
                  </a:txBody>
                  <a:tcPr marL="66872" marR="3669" marT="51440" marB="51440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24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442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FF5AC-659F-3878-0CC8-50F24499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711" y="1664522"/>
            <a:ext cx="2818417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51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Financials</a:t>
            </a:r>
            <a:br>
              <a:rPr lang="en-US" sz="51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br>
              <a:rPr lang="en-US" sz="5100" b="1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r>
              <a:rPr lang="en-US" sz="1200" b="1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n-lt"/>
              </a:rPr>
              <a:t>*PTC books close June 21, final financial will be available in august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F1308B-1D6A-2791-0B50-45637270D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19" y="1388911"/>
            <a:ext cx="6077168" cy="430144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C8A26D-B442-279A-7F8C-874277C67401}"/>
              </a:ext>
            </a:extLst>
          </p:cNvPr>
          <p:cNvSpPr/>
          <p:nvPr/>
        </p:nvSpPr>
        <p:spPr>
          <a:xfrm>
            <a:off x="3657600" y="3657600"/>
            <a:ext cx="3310759" cy="232276"/>
          </a:xfrm>
          <a:prstGeom prst="round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FA8EF7-8398-3861-7026-793CC82A0698}"/>
              </a:ext>
            </a:extLst>
          </p:cNvPr>
          <p:cNvSpPr/>
          <p:nvPr/>
        </p:nvSpPr>
        <p:spPr>
          <a:xfrm>
            <a:off x="3608415" y="5186972"/>
            <a:ext cx="2371472" cy="503381"/>
          </a:xfrm>
          <a:prstGeom prst="round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49F833-3B06-AFE1-8E25-287CFE0C690F}"/>
              </a:ext>
            </a:extLst>
          </p:cNvPr>
          <p:cNvSpPr/>
          <p:nvPr/>
        </p:nvSpPr>
        <p:spPr>
          <a:xfrm>
            <a:off x="5167086" y="3608002"/>
            <a:ext cx="783773" cy="41132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A540FC-3245-6E89-C223-94D7FDF202BB}"/>
              </a:ext>
            </a:extLst>
          </p:cNvPr>
          <p:cNvSpPr/>
          <p:nvPr/>
        </p:nvSpPr>
        <p:spPr>
          <a:xfrm>
            <a:off x="5268180" y="5213849"/>
            <a:ext cx="783773" cy="50338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FAD59-2C5B-5338-72BB-C2FEECFA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/>
              <a:t>Events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D36FB87-7E19-8089-DA3F-64AECD5B8484}"/>
              </a:ext>
            </a:extLst>
          </p:cNvPr>
          <p:cNvSpPr/>
          <p:nvPr/>
        </p:nvSpPr>
        <p:spPr>
          <a:xfrm>
            <a:off x="9055832" y="2816151"/>
            <a:ext cx="2272491" cy="1960017"/>
          </a:xfrm>
          <a:prstGeom prst="rect">
            <a:avLst/>
          </a:prstGeom>
          <a:solidFill>
            <a:schemeClr val="bg1">
              <a:lumMod val="50000"/>
            </a:schemeClr>
          </a:solidFill>
          <a:ln w="66675">
            <a:solidFill>
              <a:srgbClr val="C00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648">
              <a:spcAft>
                <a:spcPts val="600"/>
              </a:spcAft>
            </a:pPr>
            <a:r>
              <a:rPr lang="en-US" sz="3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School Day Campus Events</a:t>
            </a:r>
            <a:endParaRPr lang="en-US" sz="3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B0E77F-E4BE-7C45-D27F-9007C1ED082F}"/>
              </a:ext>
            </a:extLst>
          </p:cNvPr>
          <p:cNvSpPr/>
          <p:nvPr/>
        </p:nvSpPr>
        <p:spPr>
          <a:xfrm>
            <a:off x="3422565" y="535097"/>
            <a:ext cx="2272491" cy="1960017"/>
          </a:xfrm>
          <a:prstGeom prst="rect">
            <a:avLst/>
          </a:prstGeom>
          <a:solidFill>
            <a:schemeClr val="bg1">
              <a:lumMod val="50000"/>
            </a:schemeClr>
          </a:solidFill>
          <a:ln w="66675">
            <a:solidFill>
              <a:srgbClr val="C00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648">
              <a:spcAft>
                <a:spcPts val="600"/>
              </a:spcAft>
            </a:pPr>
            <a:r>
              <a:rPr lang="en-US" sz="3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School Supply Drop Off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31A23E-BC92-2D56-C24E-958F07EA5017}"/>
              </a:ext>
            </a:extLst>
          </p:cNvPr>
          <p:cNvSpPr/>
          <p:nvPr/>
        </p:nvSpPr>
        <p:spPr>
          <a:xfrm>
            <a:off x="6239199" y="523963"/>
            <a:ext cx="2272491" cy="1960017"/>
          </a:xfrm>
          <a:prstGeom prst="rect">
            <a:avLst/>
          </a:prstGeom>
          <a:solidFill>
            <a:schemeClr val="bg1">
              <a:lumMod val="50000"/>
            </a:schemeClr>
          </a:solidFill>
          <a:ln w="66675">
            <a:solidFill>
              <a:srgbClr val="C00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648">
              <a:spcAft>
                <a:spcPts val="600"/>
              </a:spcAft>
            </a:pPr>
            <a:r>
              <a:rPr lang="en-US" sz="3000" dirty="0"/>
              <a:t>Fall Dance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18056-E555-693E-3E09-CCB34AD74EF3}"/>
              </a:ext>
            </a:extLst>
          </p:cNvPr>
          <p:cNvSpPr/>
          <p:nvPr/>
        </p:nvSpPr>
        <p:spPr>
          <a:xfrm>
            <a:off x="605932" y="2950464"/>
            <a:ext cx="2272491" cy="1960017"/>
          </a:xfrm>
          <a:prstGeom prst="rect">
            <a:avLst/>
          </a:prstGeom>
          <a:solidFill>
            <a:schemeClr val="bg1">
              <a:lumMod val="50000"/>
            </a:schemeClr>
          </a:solidFill>
          <a:ln w="66675">
            <a:solidFill>
              <a:srgbClr val="C00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648">
              <a:spcAft>
                <a:spcPts val="600"/>
              </a:spcAft>
            </a:pPr>
            <a:r>
              <a:rPr lang="en-US" sz="3000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Spring Dance</a:t>
            </a:r>
            <a:endParaRPr lang="en-US" sz="3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101B4F-906E-7F9A-3C14-551EEB7105DA}"/>
              </a:ext>
            </a:extLst>
          </p:cNvPr>
          <p:cNvSpPr/>
          <p:nvPr/>
        </p:nvSpPr>
        <p:spPr>
          <a:xfrm>
            <a:off x="3484355" y="2885985"/>
            <a:ext cx="2272491" cy="1960017"/>
          </a:xfrm>
          <a:prstGeom prst="rect">
            <a:avLst/>
          </a:prstGeom>
          <a:solidFill>
            <a:schemeClr val="bg1">
              <a:lumMod val="50000"/>
            </a:schemeClr>
          </a:solidFill>
          <a:ln w="66675">
            <a:solidFill>
              <a:srgbClr val="C00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648">
              <a:spcAft>
                <a:spcPts val="600"/>
              </a:spcAft>
            </a:pPr>
            <a:r>
              <a:rPr lang="en-US" sz="3000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Spring Carnival</a:t>
            </a:r>
            <a:endParaRPr lang="en-US" sz="3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60EDBC-297E-2E3F-33F7-3EE817CF6ACE}"/>
              </a:ext>
            </a:extLst>
          </p:cNvPr>
          <p:cNvSpPr/>
          <p:nvPr/>
        </p:nvSpPr>
        <p:spPr>
          <a:xfrm>
            <a:off x="605931" y="523963"/>
            <a:ext cx="2272491" cy="1960017"/>
          </a:xfrm>
          <a:prstGeom prst="rect">
            <a:avLst/>
          </a:prstGeom>
          <a:solidFill>
            <a:schemeClr val="bg1">
              <a:lumMod val="50000"/>
            </a:schemeClr>
          </a:solidFill>
          <a:ln w="66675">
            <a:solidFill>
              <a:srgbClr val="C00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648">
              <a:spcAft>
                <a:spcPts val="600"/>
              </a:spcAft>
            </a:pPr>
            <a:r>
              <a:rPr lang="en-US" sz="3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Art Literacy</a:t>
            </a:r>
            <a:endParaRPr lang="en-US" sz="3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4F857-7FD6-E243-E4A8-0DA0C2B63B47}"/>
              </a:ext>
            </a:extLst>
          </p:cNvPr>
          <p:cNvSpPr/>
          <p:nvPr/>
        </p:nvSpPr>
        <p:spPr>
          <a:xfrm>
            <a:off x="9055833" y="512298"/>
            <a:ext cx="2272491" cy="1960017"/>
          </a:xfrm>
          <a:prstGeom prst="rect">
            <a:avLst/>
          </a:prstGeom>
          <a:solidFill>
            <a:schemeClr val="bg1">
              <a:lumMod val="50000"/>
            </a:schemeClr>
          </a:solidFill>
          <a:ln w="66675">
            <a:solidFill>
              <a:srgbClr val="C00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648">
              <a:spcAft>
                <a:spcPts val="600"/>
              </a:spcAft>
            </a:pPr>
            <a:r>
              <a:rPr lang="en-US" sz="3000" dirty="0"/>
              <a:t>Movie Night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1F59BA-7E4C-D945-332A-6453BD15886A}"/>
              </a:ext>
            </a:extLst>
          </p:cNvPr>
          <p:cNvSpPr/>
          <p:nvPr/>
        </p:nvSpPr>
        <p:spPr>
          <a:xfrm>
            <a:off x="6300038" y="2851068"/>
            <a:ext cx="2272491" cy="1960017"/>
          </a:xfrm>
          <a:prstGeom prst="rect">
            <a:avLst/>
          </a:prstGeom>
          <a:solidFill>
            <a:schemeClr val="bg1">
              <a:lumMod val="50000"/>
            </a:schemeClr>
          </a:solidFill>
          <a:ln w="66675">
            <a:solidFill>
              <a:srgbClr val="C00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648">
              <a:spcAft>
                <a:spcPts val="600"/>
              </a:spcAft>
            </a:pPr>
            <a:r>
              <a:rPr lang="en-US" sz="30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Staff </a:t>
            </a:r>
            <a:r>
              <a:rPr lang="en-US" sz="30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Apprec-iation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889545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2942</TotalTime>
  <Words>954</Words>
  <Application>Microsoft Macintosh PowerPoint</Application>
  <PresentationFormat>Widescreen</PresentationFormat>
  <Paragraphs>192</Paragraphs>
  <Slides>20</Slides>
  <Notes>4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Noto Sans Symbols</vt:lpstr>
      <vt:lpstr>Rockwell</vt:lpstr>
      <vt:lpstr>Rockwell Condensed</vt:lpstr>
      <vt:lpstr>Rockwell Extra Bold</vt:lpstr>
      <vt:lpstr>Wingdings</vt:lpstr>
      <vt:lpstr>Wood Type</vt:lpstr>
      <vt:lpstr>1_Wood Type</vt:lpstr>
      <vt:lpstr>Rock creek elementary parent teacher club</vt:lpstr>
      <vt:lpstr>2022-2023 PTC Objectives</vt:lpstr>
      <vt:lpstr>PowerPoint Presentation</vt:lpstr>
      <vt:lpstr>volunteers</vt:lpstr>
      <vt:lpstr>by month:  Volunteers  +  hours  </vt:lpstr>
      <vt:lpstr>Rocket Run</vt:lpstr>
      <vt:lpstr>Passive fundraising $12K</vt:lpstr>
      <vt:lpstr>Financials  *PTC books close June 21, final financial will be available in august</vt:lpstr>
      <vt:lpstr>Events</vt:lpstr>
      <vt:lpstr>School Day Enrichment + Fun at Rock Creek</vt:lpstr>
      <vt:lpstr>Art Lit 2022-2023</vt:lpstr>
      <vt:lpstr>PowerPoint Presentation</vt:lpstr>
      <vt:lpstr>PTC Communications</vt:lpstr>
      <vt:lpstr>PTC Communications</vt:lpstr>
      <vt:lpstr>Looking Ahead + taking action</vt:lpstr>
      <vt:lpstr>PowerPoint Presentation</vt:lpstr>
      <vt:lpstr>Johannes Vermeer </vt:lpstr>
      <vt:lpstr>Maxfield Parrish</vt:lpstr>
      <vt:lpstr>Beatrix Potter</vt:lpstr>
      <vt:lpstr>Western African Textiles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Marianthe Tufts</dc:creator>
  <cp:lastModifiedBy>Marianthe Tufts</cp:lastModifiedBy>
  <cp:revision>7</cp:revision>
  <dcterms:created xsi:type="dcterms:W3CDTF">2023-05-23T04:20:49Z</dcterms:created>
  <dcterms:modified xsi:type="dcterms:W3CDTF">2023-06-15T02:53:35Z</dcterms:modified>
</cp:coreProperties>
</file>